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9" r:id="rId3"/>
    <p:sldId id="266" r:id="rId4"/>
    <p:sldId id="274" r:id="rId5"/>
    <p:sldId id="273" r:id="rId6"/>
    <p:sldId id="265" r:id="rId7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53A"/>
    <a:srgbClr val="002664"/>
    <a:srgbClr val="00A1DE"/>
    <a:srgbClr val="A71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556" autoAdjust="0"/>
  </p:normalViewPr>
  <p:slideViewPr>
    <p:cSldViewPr>
      <p:cViewPr varScale="1">
        <p:scale>
          <a:sx n="61" d="100"/>
          <a:sy n="61" d="100"/>
        </p:scale>
        <p:origin x="-142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4ABAF-B2B0-4DA5-BF69-A05113E4BE13}" type="datetimeFigureOut">
              <a:rPr lang="en-AU" smtClean="0"/>
              <a:t>30/10/2015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0587B-7050-4653-8AED-A61E2B1037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7819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0AB7D-EE3C-4C06-8DAC-F6418E323D52}" type="datetimeFigureOut">
              <a:rPr lang="en-AU" smtClean="0"/>
              <a:t>30/10/2015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A63E6-154F-4070-A155-420C65ADE6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9023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morning, it’s a pleasure to be here.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Amity Durham, Executive Director in the Social Policy Group at the Department of Premier and Cabinet. I look after the Family and Community Services policy area and a range of cross-government reform initiatives, including strategic commissioning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insights.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I’m going to briefly talk about what social impact investing is and why the NSW Government is exploring opportunities in this area. I’ll then explain some our recent work to support a social impact investment market in Australia.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A63E6-154F-4070-A155-420C65ADE69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874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VFILERDPC\DPC-Home\REAYH\Documents\Pictures\OSII Ton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733256"/>
            <a:ext cx="5940425" cy="107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892587" y="116632"/>
            <a:ext cx="6959967" cy="4820824"/>
            <a:chOff x="996407" y="404664"/>
            <a:chExt cx="6959967" cy="482082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3" t="8611" r="53040" b="5000"/>
            <a:stretch/>
          </p:blipFill>
          <p:spPr bwMode="auto">
            <a:xfrm>
              <a:off x="996407" y="404664"/>
              <a:ext cx="6959967" cy="4820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1331640" y="3390091"/>
              <a:ext cx="4104456" cy="1695093"/>
              <a:chOff x="1331640" y="3390091"/>
              <a:chExt cx="4104456" cy="169509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403648" y="3501008"/>
                <a:ext cx="2016224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331640" y="3390091"/>
                <a:ext cx="242406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4800" spc="-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</a:rPr>
                  <a:t>in NSW</a:t>
                </a:r>
                <a:endParaRPr lang="en-AU" sz="4800" spc="-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331640" y="4365104"/>
                <a:ext cx="4104456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0838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63C3-6C48-4381-8194-9879274D2017}" type="datetimeFigureOut">
              <a:rPr lang="en-AU" smtClean="0"/>
              <a:t>30/10/2015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108-8760-4BE1-93A0-720C992816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737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63C3-6C48-4381-8194-9879274D2017}" type="datetimeFigureOut">
              <a:rPr lang="en-AU" smtClean="0"/>
              <a:t>30/10/2015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108-8760-4BE1-93A0-720C992816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834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634082"/>
          </a:xfrm>
        </p:spPr>
        <p:txBody>
          <a:bodyPr>
            <a:normAutofit/>
          </a:bodyPr>
          <a:lstStyle>
            <a:lvl1pPr algn="l">
              <a:defRPr sz="28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54" y="1600200"/>
            <a:ext cx="8542318" cy="4525963"/>
          </a:xfrm>
        </p:spPr>
        <p:txBody>
          <a:bodyPr/>
          <a:lstStyle>
            <a:lvl1pPr marL="342900" indent="-342900">
              <a:buClr>
                <a:srgbClr val="002060"/>
              </a:buClr>
              <a:buFont typeface="Wingdings 3" panose="05040102010807070707" pitchFamily="18" charset="2"/>
              <a:buChar char="}"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7" name="Picture 2" descr="\\VFILERDPC\DPC-Home\REAYH\Documents\Pictures\OSII Ton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6165304"/>
            <a:ext cx="3561140" cy="64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278154" y="908720"/>
            <a:ext cx="8542318" cy="0"/>
          </a:xfrm>
          <a:prstGeom prst="line">
            <a:avLst/>
          </a:prstGeom>
          <a:ln w="22225">
            <a:solidFill>
              <a:srgbClr val="00A8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248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</p:spPr>
        <p:txBody>
          <a:bodyPr anchor="t">
            <a:normAutofit/>
          </a:bodyPr>
          <a:lstStyle>
            <a:lvl1pPr algn="ctr">
              <a:defRPr sz="3600" b="1" cap="all" baseline="0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7" name="Picture 2" descr="\\VFILERDPC\DPC-Home\REAYH\Documents\Pictures\OSII Ton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6165304"/>
            <a:ext cx="3561140" cy="64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50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63C3-6C48-4381-8194-9879274D2017}" type="datetimeFigureOut">
              <a:rPr lang="en-AU" smtClean="0"/>
              <a:t>30/10/2015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108-8760-4BE1-93A0-720C992816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062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63C3-6C48-4381-8194-9879274D2017}" type="datetimeFigureOut">
              <a:rPr lang="en-AU" smtClean="0"/>
              <a:t>30/10/2015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108-8760-4BE1-93A0-720C992816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868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63C3-6C48-4381-8194-9879274D2017}" type="datetimeFigureOut">
              <a:rPr lang="en-AU" smtClean="0"/>
              <a:t>30/10/2015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108-8760-4BE1-93A0-720C992816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66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63C3-6C48-4381-8194-9879274D2017}" type="datetimeFigureOut">
              <a:rPr lang="en-AU" smtClean="0"/>
              <a:t>30/10/2015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108-8760-4BE1-93A0-720C992816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587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63C3-6C48-4381-8194-9879274D2017}" type="datetimeFigureOut">
              <a:rPr lang="en-AU" smtClean="0"/>
              <a:t>30/10/2015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108-8760-4BE1-93A0-720C992816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522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63C3-6C48-4381-8194-9879274D2017}" type="datetimeFigureOut">
              <a:rPr lang="en-AU" smtClean="0"/>
              <a:t>30/10/2015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108-8760-4BE1-93A0-720C992816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774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863C3-6C48-4381-8194-9879274D2017}" type="datetimeFigureOut">
              <a:rPr lang="en-AU" smtClean="0"/>
              <a:t>30/10/2015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54108-8760-4BE1-93A0-720C992816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46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2627" y="4265801"/>
            <a:ext cx="74047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800" b="1" dirty="0" smtClean="0">
                <a:solidFill>
                  <a:srgbClr val="002664"/>
                </a:solidFill>
                <a:cs typeface="Arial" panose="020B0604020202020204" pitchFamily="34" charset="0"/>
              </a:rPr>
              <a:t>Amity Durham</a:t>
            </a:r>
          </a:p>
          <a:p>
            <a:r>
              <a:rPr lang="en-AU" sz="2800" dirty="0" smtClean="0">
                <a:solidFill>
                  <a:srgbClr val="002664"/>
                </a:solidFill>
                <a:cs typeface="Arial" panose="020B0604020202020204" pitchFamily="34" charset="0"/>
              </a:rPr>
              <a:t>NSW Department of Premier </a:t>
            </a:r>
            <a:r>
              <a:rPr lang="en-AU" sz="2800" dirty="0">
                <a:solidFill>
                  <a:srgbClr val="002664"/>
                </a:solidFill>
                <a:cs typeface="Arial" panose="020B0604020202020204" pitchFamily="34" charset="0"/>
              </a:rPr>
              <a:t>&amp;</a:t>
            </a:r>
            <a:r>
              <a:rPr lang="en-AU" sz="2800" dirty="0" smtClean="0">
                <a:solidFill>
                  <a:srgbClr val="002664"/>
                </a:solidFill>
                <a:cs typeface="Arial" panose="020B0604020202020204" pitchFamily="34" charset="0"/>
              </a:rPr>
              <a:t> </a:t>
            </a:r>
            <a:r>
              <a:rPr lang="en-AU" sz="2800" dirty="0" smtClean="0">
                <a:solidFill>
                  <a:srgbClr val="002664"/>
                </a:solidFill>
                <a:cs typeface="Arial" panose="020B0604020202020204" pitchFamily="34" charset="0"/>
              </a:rPr>
              <a:t>Cabinet</a:t>
            </a:r>
          </a:p>
          <a:p>
            <a:r>
              <a:rPr lang="en-AU" sz="2400" dirty="0" smtClean="0">
                <a:solidFill>
                  <a:srgbClr val="002664"/>
                </a:solidFill>
                <a:cs typeface="Arial" panose="020B0604020202020204" pitchFamily="34" charset="0"/>
              </a:rPr>
              <a:t>3 November 2015 | NSW Innovation </a:t>
            </a:r>
            <a:r>
              <a:rPr lang="en-AU" sz="2400" dirty="0">
                <a:solidFill>
                  <a:srgbClr val="002664"/>
                </a:solidFill>
                <a:cs typeface="Arial" panose="020B0604020202020204" pitchFamily="34" charset="0"/>
              </a:rPr>
              <a:t>&amp;</a:t>
            </a:r>
            <a:r>
              <a:rPr lang="en-AU" sz="2400" dirty="0" smtClean="0">
                <a:solidFill>
                  <a:srgbClr val="002664"/>
                </a:solidFill>
                <a:cs typeface="Arial" panose="020B0604020202020204" pitchFamily="34" charset="0"/>
              </a:rPr>
              <a:t> </a:t>
            </a:r>
            <a:r>
              <a:rPr lang="en-AU" sz="2400" dirty="0" smtClean="0">
                <a:solidFill>
                  <a:srgbClr val="002664"/>
                </a:solidFill>
                <a:cs typeface="Arial" panose="020B0604020202020204" pitchFamily="34" charset="0"/>
              </a:rPr>
              <a:t>Health Symposium</a:t>
            </a:r>
            <a:endParaRPr lang="en-AU" sz="2400" dirty="0">
              <a:solidFill>
                <a:srgbClr val="00266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1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48072"/>
          </a:xfrm>
        </p:spPr>
        <p:txBody>
          <a:bodyPr>
            <a:noAutofit/>
          </a:bodyPr>
          <a:lstStyle/>
          <a:p>
            <a:pPr lvl="0"/>
            <a:r>
              <a:rPr lang="en-AU" sz="3800" dirty="0" smtClean="0">
                <a:solidFill>
                  <a:srgbClr val="00A1DE"/>
                </a:solidFill>
              </a:rPr>
              <a:t>What is social impact investment?</a:t>
            </a:r>
            <a:r>
              <a:rPr lang="en-AU" sz="3800" dirty="0" smtClean="0"/>
              <a:t/>
            </a:r>
            <a:br>
              <a:rPr lang="en-AU" sz="3800" dirty="0" smtClean="0"/>
            </a:br>
            <a:endParaRPr lang="en-AU" sz="380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98072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buClr>
                <a:srgbClr val="002664"/>
              </a:buClr>
            </a:pPr>
            <a:r>
              <a:rPr lang="en-AU" sz="2400" dirty="0" smtClean="0"/>
              <a:t>Investments made into organisations and funds with the </a:t>
            </a:r>
            <a:r>
              <a:rPr lang="en-AU" sz="2400" dirty="0" smtClean="0"/>
              <a:t>intent </a:t>
            </a:r>
            <a:r>
              <a:rPr lang="en-AU" sz="2400" dirty="0" smtClean="0"/>
              <a:t>to generate social impact and financial return.</a:t>
            </a:r>
          </a:p>
        </p:txBody>
      </p: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1915143" y="1839109"/>
            <a:ext cx="5313714" cy="4830251"/>
            <a:chOff x="2063750" y="1541463"/>
            <a:chExt cx="5776913" cy="4529137"/>
          </a:xfrm>
        </p:grpSpPr>
        <p:sp>
          <p:nvSpPr>
            <p:cNvPr id="15" name="Oval 3"/>
            <p:cNvSpPr>
              <a:spLocks noChangeArrowheads="1"/>
            </p:cNvSpPr>
            <p:nvPr/>
          </p:nvSpPr>
          <p:spPr bwMode="auto">
            <a:xfrm>
              <a:off x="3038062" y="1541463"/>
              <a:ext cx="3819447" cy="306835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lIns="95362" tIns="47681" rIns="95362" bIns="47681"/>
            <a:lstStyle/>
            <a:p>
              <a:pPr algn="ctr" defTabSz="954088">
                <a:defRPr/>
              </a:pPr>
              <a:endParaRPr lang="en-CA" sz="2000" noProof="1"/>
            </a:p>
          </p:txBody>
        </p:sp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2063750" y="2963149"/>
              <a:ext cx="3817678" cy="310037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 lIns="91805" tIns="45902" rIns="459026" bIns="45902" anchor="ctr"/>
            <a:lstStyle/>
            <a:p>
              <a:pPr defTabSz="954088">
                <a:defRPr/>
              </a:pPr>
              <a:endParaRPr lang="en-CA" sz="1200" noProof="1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041599" y="2851924"/>
              <a:ext cx="2984827" cy="1747281"/>
            </a:xfrm>
            <a:custGeom>
              <a:avLst/>
              <a:gdLst>
                <a:gd name="T0" fmla="*/ 2147483647 w 1846"/>
                <a:gd name="T1" fmla="*/ 2147483647 h 1193"/>
                <a:gd name="T2" fmla="*/ 2147483647 w 1846"/>
                <a:gd name="T3" fmla="*/ 2147483647 h 1193"/>
                <a:gd name="T4" fmla="*/ 2147483647 w 1846"/>
                <a:gd name="T5" fmla="*/ 2147483647 h 1193"/>
                <a:gd name="T6" fmla="*/ 0 w 1846"/>
                <a:gd name="T7" fmla="*/ 2147483647 h 1193"/>
                <a:gd name="T8" fmla="*/ 2147483647 w 1846"/>
                <a:gd name="T9" fmla="*/ 2147483647 h 1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6"/>
                <a:gd name="T16" fmla="*/ 0 h 1193"/>
                <a:gd name="T17" fmla="*/ 1846 w 1846"/>
                <a:gd name="T18" fmla="*/ 1193 h 11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6" h="1193">
                  <a:moveTo>
                    <a:pt x="1178" y="212"/>
                  </a:moveTo>
                  <a:cubicBezTo>
                    <a:pt x="1485" y="331"/>
                    <a:pt x="1846" y="917"/>
                    <a:pt x="1750" y="1055"/>
                  </a:cubicBezTo>
                  <a:cubicBezTo>
                    <a:pt x="1655" y="1193"/>
                    <a:pt x="896" y="1180"/>
                    <a:pt x="604" y="1041"/>
                  </a:cubicBezTo>
                  <a:cubicBezTo>
                    <a:pt x="505" y="997"/>
                    <a:pt x="24" y="731"/>
                    <a:pt x="0" y="219"/>
                  </a:cubicBezTo>
                  <a:cubicBezTo>
                    <a:pt x="359" y="0"/>
                    <a:pt x="900" y="42"/>
                    <a:pt x="1178" y="21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1805" tIns="45902" rIns="459026" bIns="45902" anchor="ctr"/>
            <a:lstStyle/>
            <a:p>
              <a:pPr algn="ctr">
                <a:defRPr/>
              </a:pPr>
              <a:endParaRPr lang="en-US" sz="1200">
                <a:latin typeface="+mn-lt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4021216" y="3004016"/>
              <a:ext cx="3819447" cy="30665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lIns="85084" tIns="42542" rIns="85084" bIns="42542" anchor="ctr"/>
            <a:lstStyle/>
            <a:p>
              <a:pPr algn="r" defTabSz="954088">
                <a:defRPr/>
              </a:pPr>
              <a:endParaRPr lang="en-CA" sz="1200" noProof="1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3945181" y="4374605"/>
              <a:ext cx="1955698" cy="1480238"/>
            </a:xfrm>
            <a:custGeom>
              <a:avLst/>
              <a:gdLst>
                <a:gd name="T0" fmla="*/ 2147483647 w 1197"/>
                <a:gd name="T1" fmla="*/ 2147483647 h 1103"/>
                <a:gd name="T2" fmla="*/ 2147483647 w 1197"/>
                <a:gd name="T3" fmla="*/ 0 h 1103"/>
                <a:gd name="T4" fmla="*/ 2147483647 w 1197"/>
                <a:gd name="T5" fmla="*/ 0 h 1103"/>
                <a:gd name="T6" fmla="*/ 2147483647 w 1197"/>
                <a:gd name="T7" fmla="*/ 2147483647 h 11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7"/>
                <a:gd name="T13" fmla="*/ 0 h 1103"/>
                <a:gd name="T14" fmla="*/ 1197 w 1197"/>
                <a:gd name="T15" fmla="*/ 1103 h 11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7" h="1103">
                  <a:moveTo>
                    <a:pt x="615" y="1103"/>
                  </a:moveTo>
                  <a:cubicBezTo>
                    <a:pt x="915" y="902"/>
                    <a:pt x="1197" y="606"/>
                    <a:pt x="1194" y="0"/>
                  </a:cubicBezTo>
                  <a:cubicBezTo>
                    <a:pt x="957" y="138"/>
                    <a:pt x="546" y="234"/>
                    <a:pt x="54" y="0"/>
                  </a:cubicBezTo>
                  <a:cubicBezTo>
                    <a:pt x="0" y="516"/>
                    <a:pt x="276" y="917"/>
                    <a:pt x="615" y="110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lIns="85084" tIns="42542" rIns="85084" bIns="42542" anchor="ctr"/>
            <a:lstStyle/>
            <a:p>
              <a:pPr algn="ctr">
                <a:defRPr/>
              </a:pPr>
              <a:endParaRPr lang="en-US" sz="1200">
                <a:latin typeface="+mn-lt"/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4958395" y="2689222"/>
              <a:ext cx="1907956" cy="1745512"/>
            </a:xfrm>
            <a:custGeom>
              <a:avLst/>
              <a:gdLst>
                <a:gd name="T0" fmla="*/ 2147483647 w 1181"/>
                <a:gd name="T1" fmla="*/ 2147483647 h 1192"/>
                <a:gd name="T2" fmla="*/ 2147483647 w 1181"/>
                <a:gd name="T3" fmla="*/ 2147483647 h 1192"/>
                <a:gd name="T4" fmla="*/ 0 w 1181"/>
                <a:gd name="T5" fmla="*/ 2147483647 h 1192"/>
                <a:gd name="T6" fmla="*/ 2147483647 w 1181"/>
                <a:gd name="T7" fmla="*/ 2147483647 h 1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1"/>
                <a:gd name="T13" fmla="*/ 0 h 1192"/>
                <a:gd name="T14" fmla="*/ 1181 w 1181"/>
                <a:gd name="T15" fmla="*/ 1192 h 1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1" h="1192">
                  <a:moveTo>
                    <a:pt x="575" y="1192"/>
                  </a:moveTo>
                  <a:cubicBezTo>
                    <a:pt x="1181" y="872"/>
                    <a:pt x="1176" y="343"/>
                    <a:pt x="1176" y="343"/>
                  </a:cubicBezTo>
                  <a:cubicBezTo>
                    <a:pt x="1176" y="343"/>
                    <a:pt x="612" y="0"/>
                    <a:pt x="0" y="337"/>
                  </a:cubicBezTo>
                  <a:cubicBezTo>
                    <a:pt x="198" y="489"/>
                    <a:pt x="501" y="642"/>
                    <a:pt x="575" y="119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lIns="85084" tIns="42542" rIns="85084" bIns="42542" anchor="ctr"/>
            <a:lstStyle/>
            <a:p>
              <a:pPr algn="ctr">
                <a:defRPr/>
              </a:pPr>
              <a:endParaRPr lang="en-US" sz="1200">
                <a:latin typeface="+mn-lt"/>
              </a:endParaRPr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4012375" y="3170080"/>
              <a:ext cx="1888503" cy="1524450"/>
            </a:xfrm>
            <a:custGeom>
              <a:avLst/>
              <a:gdLst>
                <a:gd name="T0" fmla="*/ 2147483647 w 1192"/>
                <a:gd name="T1" fmla="*/ 0 h 1042"/>
                <a:gd name="T2" fmla="*/ 2147483647 w 1192"/>
                <a:gd name="T3" fmla="*/ 2147483647 h 1042"/>
                <a:gd name="T4" fmla="*/ 2147483647 w 1192"/>
                <a:gd name="T5" fmla="*/ 2147483647 h 1042"/>
                <a:gd name="T6" fmla="*/ 2147483647 w 1192"/>
                <a:gd name="T7" fmla="*/ 0 h 10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2"/>
                <a:gd name="T13" fmla="*/ 0 h 1042"/>
                <a:gd name="T14" fmla="*/ 1192 w 1192"/>
                <a:gd name="T15" fmla="*/ 1042 h 10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2" h="1042">
                  <a:moveTo>
                    <a:pt x="595" y="0"/>
                  </a:moveTo>
                  <a:cubicBezTo>
                    <a:pt x="797" y="126"/>
                    <a:pt x="1143" y="340"/>
                    <a:pt x="1192" y="844"/>
                  </a:cubicBezTo>
                  <a:cubicBezTo>
                    <a:pt x="908" y="999"/>
                    <a:pt x="371" y="1042"/>
                    <a:pt x="12" y="837"/>
                  </a:cubicBezTo>
                  <a:cubicBezTo>
                    <a:pt x="0" y="395"/>
                    <a:pt x="350" y="141"/>
                    <a:pt x="595" y="0"/>
                  </a:cubicBez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 wrap="square" lIns="85084" tIns="42542" rIns="85084" bIns="42542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BETTER COMMUNITY OUTCOMES</a:t>
              </a:r>
              <a:endParaRPr lang="en-US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364088" y="4872062"/>
            <a:ext cx="2211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GOVERNMENTS</a:t>
            </a:r>
            <a:endParaRPr lang="en-AU" sz="2000" b="1" dirty="0" smtClean="0"/>
          </a:p>
          <a:p>
            <a:pPr algn="ctr"/>
            <a:r>
              <a:rPr lang="en-AU" sz="2000" dirty="0" smtClean="0"/>
              <a:t>Direct funding to services that work</a:t>
            </a:r>
            <a:endParaRPr lang="en-AU" sz="2000" dirty="0"/>
          </a:p>
        </p:txBody>
      </p:sp>
      <p:sp>
        <p:nvSpPr>
          <p:cNvPr id="23" name="Rectangle 22"/>
          <p:cNvSpPr/>
          <p:nvPr/>
        </p:nvSpPr>
        <p:spPr>
          <a:xfrm>
            <a:off x="1907704" y="4872062"/>
            <a:ext cx="1944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4088">
              <a:defRPr/>
            </a:pPr>
            <a:r>
              <a:rPr lang="en-AU" sz="2400" b="1" noProof="1"/>
              <a:t>INVESTORS</a:t>
            </a:r>
          </a:p>
          <a:p>
            <a:pPr algn="ctr" defTabSz="954088">
              <a:defRPr/>
            </a:pPr>
            <a:r>
              <a:rPr lang="en-AU" sz="2000" noProof="1" smtClean="0"/>
              <a:t>‘Doing good’ and ‘doing well’</a:t>
            </a:r>
            <a:endParaRPr lang="en-CA" sz="2000" noProof="1"/>
          </a:p>
        </p:txBody>
      </p:sp>
      <p:sp>
        <p:nvSpPr>
          <p:cNvPr id="24" name="Rectangle 23"/>
          <p:cNvSpPr/>
          <p:nvPr/>
        </p:nvSpPr>
        <p:spPr>
          <a:xfrm>
            <a:off x="2905421" y="2276872"/>
            <a:ext cx="33227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4088">
              <a:defRPr/>
            </a:pPr>
            <a:r>
              <a:rPr lang="en-CA" sz="2400" b="1" noProof="1" smtClean="0"/>
              <a:t>NOT-FOR-PROFITS</a:t>
            </a:r>
            <a:endParaRPr lang="en-CA" sz="2400" b="1" noProof="1"/>
          </a:p>
          <a:p>
            <a:pPr algn="ctr" defTabSz="954088">
              <a:defRPr/>
            </a:pPr>
            <a:r>
              <a:rPr lang="en-CA" sz="2000" noProof="1"/>
              <a:t>Access to capital to scale impact</a:t>
            </a:r>
          </a:p>
        </p:txBody>
      </p:sp>
    </p:spTree>
    <p:extLst>
      <p:ext uri="{BB962C8B-B14F-4D97-AF65-F5344CB8AC3E}">
        <p14:creationId xmlns:p14="http://schemas.microsoft.com/office/powerpoint/2010/main" val="36242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60648"/>
            <a:ext cx="8458200" cy="641995"/>
          </a:xfrm>
        </p:spPr>
        <p:txBody>
          <a:bodyPr>
            <a:noAutofit/>
          </a:bodyPr>
          <a:lstStyle/>
          <a:p>
            <a:r>
              <a:rPr lang="en-AU" sz="3800" b="1" dirty="0" smtClean="0">
                <a:solidFill>
                  <a:srgbClr val="00A1DE"/>
                </a:solidFill>
                <a:latin typeface="Century Gothic" panose="020B0502020202020204" pitchFamily="34" charset="0"/>
              </a:rPr>
              <a:t>WHY SOCIAL IMPACT INVESTMENT?</a:t>
            </a:r>
            <a:endParaRPr lang="en-AU" sz="3800" b="1" dirty="0">
              <a:solidFill>
                <a:srgbClr val="00A1D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294967295"/>
          </p:nvPr>
        </p:nvSpPr>
        <p:spPr>
          <a:xfrm>
            <a:off x="5220072" y="1772816"/>
            <a:ext cx="3528391" cy="20556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AU" sz="2800" b="1" dirty="0">
                <a:solidFill>
                  <a:srgbClr val="D7153A"/>
                </a:solidFill>
              </a:rPr>
              <a:t>Prevention</a:t>
            </a:r>
          </a:p>
          <a:p>
            <a:pPr marL="0" indent="0">
              <a:buNone/>
            </a:pPr>
            <a:r>
              <a:rPr lang="en-AU" sz="2400" dirty="0"/>
              <a:t>Shifting spend away from high cost acute services to </a:t>
            </a:r>
            <a:r>
              <a:rPr lang="en-AU" sz="2400" dirty="0" smtClean="0"/>
              <a:t>prevention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1149829" y="1772816"/>
            <a:ext cx="3350163" cy="16387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b="1" dirty="0">
                <a:solidFill>
                  <a:srgbClr val="D7153A"/>
                </a:solidFill>
              </a:rPr>
              <a:t>Outcomes</a:t>
            </a:r>
          </a:p>
          <a:p>
            <a:pPr marL="0" indent="0">
              <a:buNone/>
            </a:pPr>
            <a:r>
              <a:rPr lang="en-AU" sz="2400" dirty="0"/>
              <a:t>Measuring and paying on </a:t>
            </a:r>
            <a:r>
              <a:rPr lang="en-AU" sz="2400" dirty="0" smtClean="0"/>
              <a:t>outcomes</a:t>
            </a:r>
          </a:p>
        </p:txBody>
      </p:sp>
      <p:sp>
        <p:nvSpPr>
          <p:cNvPr id="16" name="Freeform 4"/>
          <p:cNvSpPr>
            <a:spLocks/>
          </p:cNvSpPr>
          <p:nvPr/>
        </p:nvSpPr>
        <p:spPr bwMode="auto">
          <a:xfrm>
            <a:off x="4611350" y="1811869"/>
            <a:ext cx="554899" cy="526820"/>
          </a:xfrm>
          <a:custGeom>
            <a:avLst/>
            <a:gdLst/>
            <a:ahLst/>
            <a:cxnLst>
              <a:cxn ang="0">
                <a:pos x="830" y="30"/>
              </a:cxn>
              <a:cxn ang="0">
                <a:pos x="798" y="56"/>
              </a:cxn>
              <a:cxn ang="0">
                <a:pos x="730" y="118"/>
              </a:cxn>
              <a:cxn ang="0">
                <a:pos x="660" y="192"/>
              </a:cxn>
              <a:cxn ang="0">
                <a:pos x="584" y="278"/>
              </a:cxn>
              <a:cxn ang="0">
                <a:pos x="546" y="326"/>
              </a:cxn>
              <a:cxn ang="0">
                <a:pos x="472" y="426"/>
              </a:cxn>
              <a:cxn ang="0">
                <a:pos x="408" y="520"/>
              </a:cxn>
              <a:cxn ang="0">
                <a:pos x="352" y="612"/>
              </a:cxn>
              <a:cxn ang="0">
                <a:pos x="306" y="700"/>
              </a:cxn>
              <a:cxn ang="0">
                <a:pos x="262" y="730"/>
              </a:cxn>
              <a:cxn ang="0">
                <a:pos x="188" y="788"/>
              </a:cxn>
              <a:cxn ang="0">
                <a:pos x="174" y="750"/>
              </a:cxn>
              <a:cxn ang="0">
                <a:pos x="136" y="656"/>
              </a:cxn>
              <a:cxn ang="0">
                <a:pos x="118" y="618"/>
              </a:cxn>
              <a:cxn ang="0">
                <a:pos x="86" y="556"/>
              </a:cxn>
              <a:cxn ang="0">
                <a:pos x="70" y="534"/>
              </a:cxn>
              <a:cxn ang="0">
                <a:pos x="38" y="500"/>
              </a:cxn>
              <a:cxn ang="0">
                <a:pos x="0" y="480"/>
              </a:cxn>
              <a:cxn ang="0">
                <a:pos x="16" y="464"/>
              </a:cxn>
              <a:cxn ang="0">
                <a:pos x="48" y="438"/>
              </a:cxn>
              <a:cxn ang="0">
                <a:pos x="78" y="422"/>
              </a:cxn>
              <a:cxn ang="0">
                <a:pos x="106" y="412"/>
              </a:cxn>
              <a:cxn ang="0">
                <a:pos x="120" y="412"/>
              </a:cxn>
              <a:cxn ang="0">
                <a:pos x="142" y="420"/>
              </a:cxn>
              <a:cxn ang="0">
                <a:pos x="168" y="442"/>
              </a:cxn>
              <a:cxn ang="0">
                <a:pos x="194" y="482"/>
              </a:cxn>
              <a:cxn ang="0">
                <a:pos x="222" y="536"/>
              </a:cxn>
              <a:cxn ang="0">
                <a:pos x="240" y="578"/>
              </a:cxn>
              <a:cxn ang="0">
                <a:pos x="294" y="494"/>
              </a:cxn>
              <a:cxn ang="0">
                <a:pos x="356" y="410"/>
              </a:cxn>
              <a:cxn ang="0">
                <a:pos x="424" y="328"/>
              </a:cxn>
              <a:cxn ang="0">
                <a:pos x="500" y="248"/>
              </a:cxn>
              <a:cxn ang="0">
                <a:pos x="540" y="208"/>
              </a:cxn>
              <a:cxn ang="0">
                <a:pos x="618" y="138"/>
              </a:cxn>
              <a:cxn ang="0">
                <a:pos x="694" y="76"/>
              </a:cxn>
              <a:cxn ang="0">
                <a:pos x="772" y="24"/>
              </a:cxn>
              <a:cxn ang="0">
                <a:pos x="810" y="0"/>
              </a:cxn>
            </a:cxnLst>
            <a:rect l="0" t="0" r="r" b="b"/>
            <a:pathLst>
              <a:path w="830" h="788">
                <a:moveTo>
                  <a:pt x="810" y="0"/>
                </a:moveTo>
                <a:lnTo>
                  <a:pt x="830" y="30"/>
                </a:lnTo>
                <a:lnTo>
                  <a:pt x="830" y="30"/>
                </a:lnTo>
                <a:lnTo>
                  <a:pt x="798" y="56"/>
                </a:lnTo>
                <a:lnTo>
                  <a:pt x="764" y="86"/>
                </a:lnTo>
                <a:lnTo>
                  <a:pt x="730" y="118"/>
                </a:lnTo>
                <a:lnTo>
                  <a:pt x="696" y="152"/>
                </a:lnTo>
                <a:lnTo>
                  <a:pt x="660" y="192"/>
                </a:lnTo>
                <a:lnTo>
                  <a:pt x="622" y="234"/>
                </a:lnTo>
                <a:lnTo>
                  <a:pt x="584" y="278"/>
                </a:lnTo>
                <a:lnTo>
                  <a:pt x="546" y="326"/>
                </a:lnTo>
                <a:lnTo>
                  <a:pt x="546" y="326"/>
                </a:lnTo>
                <a:lnTo>
                  <a:pt x="508" y="376"/>
                </a:lnTo>
                <a:lnTo>
                  <a:pt x="472" y="426"/>
                </a:lnTo>
                <a:lnTo>
                  <a:pt x="438" y="474"/>
                </a:lnTo>
                <a:lnTo>
                  <a:pt x="408" y="520"/>
                </a:lnTo>
                <a:lnTo>
                  <a:pt x="378" y="566"/>
                </a:lnTo>
                <a:lnTo>
                  <a:pt x="352" y="612"/>
                </a:lnTo>
                <a:lnTo>
                  <a:pt x="328" y="656"/>
                </a:lnTo>
                <a:lnTo>
                  <a:pt x="306" y="700"/>
                </a:lnTo>
                <a:lnTo>
                  <a:pt x="262" y="730"/>
                </a:lnTo>
                <a:lnTo>
                  <a:pt x="262" y="730"/>
                </a:lnTo>
                <a:lnTo>
                  <a:pt x="216" y="764"/>
                </a:lnTo>
                <a:lnTo>
                  <a:pt x="188" y="788"/>
                </a:lnTo>
                <a:lnTo>
                  <a:pt x="188" y="788"/>
                </a:lnTo>
                <a:lnTo>
                  <a:pt x="174" y="750"/>
                </a:lnTo>
                <a:lnTo>
                  <a:pt x="154" y="696"/>
                </a:lnTo>
                <a:lnTo>
                  <a:pt x="136" y="656"/>
                </a:lnTo>
                <a:lnTo>
                  <a:pt x="136" y="656"/>
                </a:lnTo>
                <a:lnTo>
                  <a:pt x="118" y="618"/>
                </a:lnTo>
                <a:lnTo>
                  <a:pt x="102" y="584"/>
                </a:lnTo>
                <a:lnTo>
                  <a:pt x="86" y="556"/>
                </a:lnTo>
                <a:lnTo>
                  <a:pt x="70" y="534"/>
                </a:lnTo>
                <a:lnTo>
                  <a:pt x="70" y="534"/>
                </a:lnTo>
                <a:lnTo>
                  <a:pt x="54" y="514"/>
                </a:lnTo>
                <a:lnTo>
                  <a:pt x="38" y="500"/>
                </a:lnTo>
                <a:lnTo>
                  <a:pt x="20" y="488"/>
                </a:lnTo>
                <a:lnTo>
                  <a:pt x="0" y="480"/>
                </a:lnTo>
                <a:lnTo>
                  <a:pt x="0" y="480"/>
                </a:lnTo>
                <a:lnTo>
                  <a:pt x="16" y="464"/>
                </a:lnTo>
                <a:lnTo>
                  <a:pt x="32" y="450"/>
                </a:lnTo>
                <a:lnTo>
                  <a:pt x="48" y="438"/>
                </a:lnTo>
                <a:lnTo>
                  <a:pt x="62" y="428"/>
                </a:lnTo>
                <a:lnTo>
                  <a:pt x="78" y="422"/>
                </a:lnTo>
                <a:lnTo>
                  <a:pt x="92" y="416"/>
                </a:lnTo>
                <a:lnTo>
                  <a:pt x="106" y="412"/>
                </a:lnTo>
                <a:lnTo>
                  <a:pt x="120" y="412"/>
                </a:lnTo>
                <a:lnTo>
                  <a:pt x="120" y="412"/>
                </a:lnTo>
                <a:lnTo>
                  <a:pt x="130" y="414"/>
                </a:lnTo>
                <a:lnTo>
                  <a:pt x="142" y="420"/>
                </a:lnTo>
                <a:lnTo>
                  <a:pt x="156" y="430"/>
                </a:lnTo>
                <a:lnTo>
                  <a:pt x="168" y="442"/>
                </a:lnTo>
                <a:lnTo>
                  <a:pt x="180" y="460"/>
                </a:lnTo>
                <a:lnTo>
                  <a:pt x="194" y="482"/>
                </a:lnTo>
                <a:lnTo>
                  <a:pt x="208" y="508"/>
                </a:lnTo>
                <a:lnTo>
                  <a:pt x="222" y="536"/>
                </a:lnTo>
                <a:lnTo>
                  <a:pt x="240" y="578"/>
                </a:lnTo>
                <a:lnTo>
                  <a:pt x="240" y="578"/>
                </a:lnTo>
                <a:lnTo>
                  <a:pt x="266" y="536"/>
                </a:lnTo>
                <a:lnTo>
                  <a:pt x="294" y="494"/>
                </a:lnTo>
                <a:lnTo>
                  <a:pt x="324" y="452"/>
                </a:lnTo>
                <a:lnTo>
                  <a:pt x="356" y="410"/>
                </a:lnTo>
                <a:lnTo>
                  <a:pt x="388" y="370"/>
                </a:lnTo>
                <a:lnTo>
                  <a:pt x="424" y="328"/>
                </a:lnTo>
                <a:lnTo>
                  <a:pt x="460" y="288"/>
                </a:lnTo>
                <a:lnTo>
                  <a:pt x="500" y="248"/>
                </a:lnTo>
                <a:lnTo>
                  <a:pt x="500" y="248"/>
                </a:lnTo>
                <a:lnTo>
                  <a:pt x="540" y="208"/>
                </a:lnTo>
                <a:lnTo>
                  <a:pt x="578" y="172"/>
                </a:lnTo>
                <a:lnTo>
                  <a:pt x="618" y="138"/>
                </a:lnTo>
                <a:lnTo>
                  <a:pt x="656" y="106"/>
                </a:lnTo>
                <a:lnTo>
                  <a:pt x="694" y="76"/>
                </a:lnTo>
                <a:lnTo>
                  <a:pt x="734" y="48"/>
                </a:lnTo>
                <a:lnTo>
                  <a:pt x="772" y="24"/>
                </a:lnTo>
                <a:lnTo>
                  <a:pt x="810" y="0"/>
                </a:lnTo>
                <a:lnTo>
                  <a:pt x="810" y="0"/>
                </a:lnTo>
                <a:lnTo>
                  <a:pt x="810" y="0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002060"/>
              </a:solidFill>
            </a:endParaRPr>
          </a:p>
        </p:txBody>
      </p:sp>
      <p:sp>
        <p:nvSpPr>
          <p:cNvPr id="17" name="Freeform 4"/>
          <p:cNvSpPr>
            <a:spLocks/>
          </p:cNvSpPr>
          <p:nvPr/>
        </p:nvSpPr>
        <p:spPr bwMode="auto">
          <a:xfrm>
            <a:off x="4664390" y="4064195"/>
            <a:ext cx="554899" cy="526820"/>
          </a:xfrm>
          <a:custGeom>
            <a:avLst/>
            <a:gdLst/>
            <a:ahLst/>
            <a:cxnLst>
              <a:cxn ang="0">
                <a:pos x="830" y="30"/>
              </a:cxn>
              <a:cxn ang="0">
                <a:pos x="798" y="56"/>
              </a:cxn>
              <a:cxn ang="0">
                <a:pos x="730" y="118"/>
              </a:cxn>
              <a:cxn ang="0">
                <a:pos x="660" y="192"/>
              </a:cxn>
              <a:cxn ang="0">
                <a:pos x="584" y="278"/>
              </a:cxn>
              <a:cxn ang="0">
                <a:pos x="546" y="326"/>
              </a:cxn>
              <a:cxn ang="0">
                <a:pos x="472" y="426"/>
              </a:cxn>
              <a:cxn ang="0">
                <a:pos x="408" y="520"/>
              </a:cxn>
              <a:cxn ang="0">
                <a:pos x="352" y="612"/>
              </a:cxn>
              <a:cxn ang="0">
                <a:pos x="306" y="700"/>
              </a:cxn>
              <a:cxn ang="0">
                <a:pos x="262" y="730"/>
              </a:cxn>
              <a:cxn ang="0">
                <a:pos x="188" y="788"/>
              </a:cxn>
              <a:cxn ang="0">
                <a:pos x="174" y="750"/>
              </a:cxn>
              <a:cxn ang="0">
                <a:pos x="136" y="656"/>
              </a:cxn>
              <a:cxn ang="0">
                <a:pos x="118" y="618"/>
              </a:cxn>
              <a:cxn ang="0">
                <a:pos x="86" y="556"/>
              </a:cxn>
              <a:cxn ang="0">
                <a:pos x="70" y="534"/>
              </a:cxn>
              <a:cxn ang="0">
                <a:pos x="38" y="500"/>
              </a:cxn>
              <a:cxn ang="0">
                <a:pos x="0" y="480"/>
              </a:cxn>
              <a:cxn ang="0">
                <a:pos x="16" y="464"/>
              </a:cxn>
              <a:cxn ang="0">
                <a:pos x="48" y="438"/>
              </a:cxn>
              <a:cxn ang="0">
                <a:pos x="78" y="422"/>
              </a:cxn>
              <a:cxn ang="0">
                <a:pos x="106" y="412"/>
              </a:cxn>
              <a:cxn ang="0">
                <a:pos x="120" y="412"/>
              </a:cxn>
              <a:cxn ang="0">
                <a:pos x="142" y="420"/>
              </a:cxn>
              <a:cxn ang="0">
                <a:pos x="168" y="442"/>
              </a:cxn>
              <a:cxn ang="0">
                <a:pos x="194" y="482"/>
              </a:cxn>
              <a:cxn ang="0">
                <a:pos x="222" y="536"/>
              </a:cxn>
              <a:cxn ang="0">
                <a:pos x="240" y="578"/>
              </a:cxn>
              <a:cxn ang="0">
                <a:pos x="294" y="494"/>
              </a:cxn>
              <a:cxn ang="0">
                <a:pos x="356" y="410"/>
              </a:cxn>
              <a:cxn ang="0">
                <a:pos x="424" y="328"/>
              </a:cxn>
              <a:cxn ang="0">
                <a:pos x="500" y="248"/>
              </a:cxn>
              <a:cxn ang="0">
                <a:pos x="540" y="208"/>
              </a:cxn>
              <a:cxn ang="0">
                <a:pos x="618" y="138"/>
              </a:cxn>
              <a:cxn ang="0">
                <a:pos x="694" y="76"/>
              </a:cxn>
              <a:cxn ang="0">
                <a:pos x="772" y="24"/>
              </a:cxn>
              <a:cxn ang="0">
                <a:pos x="810" y="0"/>
              </a:cxn>
            </a:cxnLst>
            <a:rect l="0" t="0" r="r" b="b"/>
            <a:pathLst>
              <a:path w="830" h="788">
                <a:moveTo>
                  <a:pt x="810" y="0"/>
                </a:moveTo>
                <a:lnTo>
                  <a:pt x="830" y="30"/>
                </a:lnTo>
                <a:lnTo>
                  <a:pt x="830" y="30"/>
                </a:lnTo>
                <a:lnTo>
                  <a:pt x="798" y="56"/>
                </a:lnTo>
                <a:lnTo>
                  <a:pt x="764" y="86"/>
                </a:lnTo>
                <a:lnTo>
                  <a:pt x="730" y="118"/>
                </a:lnTo>
                <a:lnTo>
                  <a:pt x="696" y="152"/>
                </a:lnTo>
                <a:lnTo>
                  <a:pt x="660" y="192"/>
                </a:lnTo>
                <a:lnTo>
                  <a:pt x="622" y="234"/>
                </a:lnTo>
                <a:lnTo>
                  <a:pt x="584" y="278"/>
                </a:lnTo>
                <a:lnTo>
                  <a:pt x="546" y="326"/>
                </a:lnTo>
                <a:lnTo>
                  <a:pt x="546" y="326"/>
                </a:lnTo>
                <a:lnTo>
                  <a:pt x="508" y="376"/>
                </a:lnTo>
                <a:lnTo>
                  <a:pt x="472" y="426"/>
                </a:lnTo>
                <a:lnTo>
                  <a:pt x="438" y="474"/>
                </a:lnTo>
                <a:lnTo>
                  <a:pt x="408" y="520"/>
                </a:lnTo>
                <a:lnTo>
                  <a:pt x="378" y="566"/>
                </a:lnTo>
                <a:lnTo>
                  <a:pt x="352" y="612"/>
                </a:lnTo>
                <a:lnTo>
                  <a:pt x="328" y="656"/>
                </a:lnTo>
                <a:lnTo>
                  <a:pt x="306" y="700"/>
                </a:lnTo>
                <a:lnTo>
                  <a:pt x="262" y="730"/>
                </a:lnTo>
                <a:lnTo>
                  <a:pt x="262" y="730"/>
                </a:lnTo>
                <a:lnTo>
                  <a:pt x="216" y="764"/>
                </a:lnTo>
                <a:lnTo>
                  <a:pt x="188" y="788"/>
                </a:lnTo>
                <a:lnTo>
                  <a:pt x="188" y="788"/>
                </a:lnTo>
                <a:lnTo>
                  <a:pt x="174" y="750"/>
                </a:lnTo>
                <a:lnTo>
                  <a:pt x="154" y="696"/>
                </a:lnTo>
                <a:lnTo>
                  <a:pt x="136" y="656"/>
                </a:lnTo>
                <a:lnTo>
                  <a:pt x="136" y="656"/>
                </a:lnTo>
                <a:lnTo>
                  <a:pt x="118" y="618"/>
                </a:lnTo>
                <a:lnTo>
                  <a:pt x="102" y="584"/>
                </a:lnTo>
                <a:lnTo>
                  <a:pt x="86" y="556"/>
                </a:lnTo>
                <a:lnTo>
                  <a:pt x="70" y="534"/>
                </a:lnTo>
                <a:lnTo>
                  <a:pt x="70" y="534"/>
                </a:lnTo>
                <a:lnTo>
                  <a:pt x="54" y="514"/>
                </a:lnTo>
                <a:lnTo>
                  <a:pt x="38" y="500"/>
                </a:lnTo>
                <a:lnTo>
                  <a:pt x="20" y="488"/>
                </a:lnTo>
                <a:lnTo>
                  <a:pt x="0" y="480"/>
                </a:lnTo>
                <a:lnTo>
                  <a:pt x="0" y="480"/>
                </a:lnTo>
                <a:lnTo>
                  <a:pt x="16" y="464"/>
                </a:lnTo>
                <a:lnTo>
                  <a:pt x="32" y="450"/>
                </a:lnTo>
                <a:lnTo>
                  <a:pt x="48" y="438"/>
                </a:lnTo>
                <a:lnTo>
                  <a:pt x="62" y="428"/>
                </a:lnTo>
                <a:lnTo>
                  <a:pt x="78" y="422"/>
                </a:lnTo>
                <a:lnTo>
                  <a:pt x="92" y="416"/>
                </a:lnTo>
                <a:lnTo>
                  <a:pt x="106" y="412"/>
                </a:lnTo>
                <a:lnTo>
                  <a:pt x="120" y="412"/>
                </a:lnTo>
                <a:lnTo>
                  <a:pt x="120" y="412"/>
                </a:lnTo>
                <a:lnTo>
                  <a:pt x="130" y="414"/>
                </a:lnTo>
                <a:lnTo>
                  <a:pt x="142" y="420"/>
                </a:lnTo>
                <a:lnTo>
                  <a:pt x="156" y="430"/>
                </a:lnTo>
                <a:lnTo>
                  <a:pt x="168" y="442"/>
                </a:lnTo>
                <a:lnTo>
                  <a:pt x="180" y="460"/>
                </a:lnTo>
                <a:lnTo>
                  <a:pt x="194" y="482"/>
                </a:lnTo>
                <a:lnTo>
                  <a:pt x="208" y="508"/>
                </a:lnTo>
                <a:lnTo>
                  <a:pt x="222" y="536"/>
                </a:lnTo>
                <a:lnTo>
                  <a:pt x="240" y="578"/>
                </a:lnTo>
                <a:lnTo>
                  <a:pt x="240" y="578"/>
                </a:lnTo>
                <a:lnTo>
                  <a:pt x="266" y="536"/>
                </a:lnTo>
                <a:lnTo>
                  <a:pt x="294" y="494"/>
                </a:lnTo>
                <a:lnTo>
                  <a:pt x="324" y="452"/>
                </a:lnTo>
                <a:lnTo>
                  <a:pt x="356" y="410"/>
                </a:lnTo>
                <a:lnTo>
                  <a:pt x="388" y="370"/>
                </a:lnTo>
                <a:lnTo>
                  <a:pt x="424" y="328"/>
                </a:lnTo>
                <a:lnTo>
                  <a:pt x="460" y="288"/>
                </a:lnTo>
                <a:lnTo>
                  <a:pt x="500" y="248"/>
                </a:lnTo>
                <a:lnTo>
                  <a:pt x="500" y="248"/>
                </a:lnTo>
                <a:lnTo>
                  <a:pt x="540" y="208"/>
                </a:lnTo>
                <a:lnTo>
                  <a:pt x="578" y="172"/>
                </a:lnTo>
                <a:lnTo>
                  <a:pt x="618" y="138"/>
                </a:lnTo>
                <a:lnTo>
                  <a:pt x="656" y="106"/>
                </a:lnTo>
                <a:lnTo>
                  <a:pt x="694" y="76"/>
                </a:lnTo>
                <a:lnTo>
                  <a:pt x="734" y="48"/>
                </a:lnTo>
                <a:lnTo>
                  <a:pt x="772" y="24"/>
                </a:lnTo>
                <a:lnTo>
                  <a:pt x="810" y="0"/>
                </a:lnTo>
                <a:lnTo>
                  <a:pt x="810" y="0"/>
                </a:lnTo>
                <a:lnTo>
                  <a:pt x="810" y="0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002060"/>
              </a:solidFill>
            </a:endParaRPr>
          </a:p>
        </p:txBody>
      </p:sp>
      <p:sp>
        <p:nvSpPr>
          <p:cNvPr id="18" name="Freeform 4"/>
          <p:cNvSpPr>
            <a:spLocks/>
          </p:cNvSpPr>
          <p:nvPr/>
        </p:nvSpPr>
        <p:spPr bwMode="auto">
          <a:xfrm>
            <a:off x="611560" y="1811869"/>
            <a:ext cx="554899" cy="526820"/>
          </a:xfrm>
          <a:custGeom>
            <a:avLst/>
            <a:gdLst/>
            <a:ahLst/>
            <a:cxnLst>
              <a:cxn ang="0">
                <a:pos x="830" y="30"/>
              </a:cxn>
              <a:cxn ang="0">
                <a:pos x="798" y="56"/>
              </a:cxn>
              <a:cxn ang="0">
                <a:pos x="730" y="118"/>
              </a:cxn>
              <a:cxn ang="0">
                <a:pos x="660" y="192"/>
              </a:cxn>
              <a:cxn ang="0">
                <a:pos x="584" y="278"/>
              </a:cxn>
              <a:cxn ang="0">
                <a:pos x="546" y="326"/>
              </a:cxn>
              <a:cxn ang="0">
                <a:pos x="472" y="426"/>
              </a:cxn>
              <a:cxn ang="0">
                <a:pos x="408" y="520"/>
              </a:cxn>
              <a:cxn ang="0">
                <a:pos x="352" y="612"/>
              </a:cxn>
              <a:cxn ang="0">
                <a:pos x="306" y="700"/>
              </a:cxn>
              <a:cxn ang="0">
                <a:pos x="262" y="730"/>
              </a:cxn>
              <a:cxn ang="0">
                <a:pos x="188" y="788"/>
              </a:cxn>
              <a:cxn ang="0">
                <a:pos x="174" y="750"/>
              </a:cxn>
              <a:cxn ang="0">
                <a:pos x="136" y="656"/>
              </a:cxn>
              <a:cxn ang="0">
                <a:pos x="118" y="618"/>
              </a:cxn>
              <a:cxn ang="0">
                <a:pos x="86" y="556"/>
              </a:cxn>
              <a:cxn ang="0">
                <a:pos x="70" y="534"/>
              </a:cxn>
              <a:cxn ang="0">
                <a:pos x="38" y="500"/>
              </a:cxn>
              <a:cxn ang="0">
                <a:pos x="0" y="480"/>
              </a:cxn>
              <a:cxn ang="0">
                <a:pos x="16" y="464"/>
              </a:cxn>
              <a:cxn ang="0">
                <a:pos x="48" y="438"/>
              </a:cxn>
              <a:cxn ang="0">
                <a:pos x="78" y="422"/>
              </a:cxn>
              <a:cxn ang="0">
                <a:pos x="106" y="412"/>
              </a:cxn>
              <a:cxn ang="0">
                <a:pos x="120" y="412"/>
              </a:cxn>
              <a:cxn ang="0">
                <a:pos x="142" y="420"/>
              </a:cxn>
              <a:cxn ang="0">
                <a:pos x="168" y="442"/>
              </a:cxn>
              <a:cxn ang="0">
                <a:pos x="194" y="482"/>
              </a:cxn>
              <a:cxn ang="0">
                <a:pos x="222" y="536"/>
              </a:cxn>
              <a:cxn ang="0">
                <a:pos x="240" y="578"/>
              </a:cxn>
              <a:cxn ang="0">
                <a:pos x="294" y="494"/>
              </a:cxn>
              <a:cxn ang="0">
                <a:pos x="356" y="410"/>
              </a:cxn>
              <a:cxn ang="0">
                <a:pos x="424" y="328"/>
              </a:cxn>
              <a:cxn ang="0">
                <a:pos x="500" y="248"/>
              </a:cxn>
              <a:cxn ang="0">
                <a:pos x="540" y="208"/>
              </a:cxn>
              <a:cxn ang="0">
                <a:pos x="618" y="138"/>
              </a:cxn>
              <a:cxn ang="0">
                <a:pos x="694" y="76"/>
              </a:cxn>
              <a:cxn ang="0">
                <a:pos x="772" y="24"/>
              </a:cxn>
              <a:cxn ang="0">
                <a:pos x="810" y="0"/>
              </a:cxn>
            </a:cxnLst>
            <a:rect l="0" t="0" r="r" b="b"/>
            <a:pathLst>
              <a:path w="830" h="788">
                <a:moveTo>
                  <a:pt x="810" y="0"/>
                </a:moveTo>
                <a:lnTo>
                  <a:pt x="830" y="30"/>
                </a:lnTo>
                <a:lnTo>
                  <a:pt x="830" y="30"/>
                </a:lnTo>
                <a:lnTo>
                  <a:pt x="798" y="56"/>
                </a:lnTo>
                <a:lnTo>
                  <a:pt x="764" y="86"/>
                </a:lnTo>
                <a:lnTo>
                  <a:pt x="730" y="118"/>
                </a:lnTo>
                <a:lnTo>
                  <a:pt x="696" y="152"/>
                </a:lnTo>
                <a:lnTo>
                  <a:pt x="660" y="192"/>
                </a:lnTo>
                <a:lnTo>
                  <a:pt x="622" y="234"/>
                </a:lnTo>
                <a:lnTo>
                  <a:pt x="584" y="278"/>
                </a:lnTo>
                <a:lnTo>
                  <a:pt x="546" y="326"/>
                </a:lnTo>
                <a:lnTo>
                  <a:pt x="546" y="326"/>
                </a:lnTo>
                <a:lnTo>
                  <a:pt x="508" y="376"/>
                </a:lnTo>
                <a:lnTo>
                  <a:pt x="472" y="426"/>
                </a:lnTo>
                <a:lnTo>
                  <a:pt x="438" y="474"/>
                </a:lnTo>
                <a:lnTo>
                  <a:pt x="408" y="520"/>
                </a:lnTo>
                <a:lnTo>
                  <a:pt x="378" y="566"/>
                </a:lnTo>
                <a:lnTo>
                  <a:pt x="352" y="612"/>
                </a:lnTo>
                <a:lnTo>
                  <a:pt x="328" y="656"/>
                </a:lnTo>
                <a:lnTo>
                  <a:pt x="306" y="700"/>
                </a:lnTo>
                <a:lnTo>
                  <a:pt x="262" y="730"/>
                </a:lnTo>
                <a:lnTo>
                  <a:pt x="262" y="730"/>
                </a:lnTo>
                <a:lnTo>
                  <a:pt x="216" y="764"/>
                </a:lnTo>
                <a:lnTo>
                  <a:pt x="188" y="788"/>
                </a:lnTo>
                <a:lnTo>
                  <a:pt x="188" y="788"/>
                </a:lnTo>
                <a:lnTo>
                  <a:pt x="174" y="750"/>
                </a:lnTo>
                <a:lnTo>
                  <a:pt x="154" y="696"/>
                </a:lnTo>
                <a:lnTo>
                  <a:pt x="136" y="656"/>
                </a:lnTo>
                <a:lnTo>
                  <a:pt x="136" y="656"/>
                </a:lnTo>
                <a:lnTo>
                  <a:pt x="118" y="618"/>
                </a:lnTo>
                <a:lnTo>
                  <a:pt x="102" y="584"/>
                </a:lnTo>
                <a:lnTo>
                  <a:pt x="86" y="556"/>
                </a:lnTo>
                <a:lnTo>
                  <a:pt x="70" y="534"/>
                </a:lnTo>
                <a:lnTo>
                  <a:pt x="70" y="534"/>
                </a:lnTo>
                <a:lnTo>
                  <a:pt x="54" y="514"/>
                </a:lnTo>
                <a:lnTo>
                  <a:pt x="38" y="500"/>
                </a:lnTo>
                <a:lnTo>
                  <a:pt x="20" y="488"/>
                </a:lnTo>
                <a:lnTo>
                  <a:pt x="0" y="480"/>
                </a:lnTo>
                <a:lnTo>
                  <a:pt x="0" y="480"/>
                </a:lnTo>
                <a:lnTo>
                  <a:pt x="16" y="464"/>
                </a:lnTo>
                <a:lnTo>
                  <a:pt x="32" y="450"/>
                </a:lnTo>
                <a:lnTo>
                  <a:pt x="48" y="438"/>
                </a:lnTo>
                <a:lnTo>
                  <a:pt x="62" y="428"/>
                </a:lnTo>
                <a:lnTo>
                  <a:pt x="78" y="422"/>
                </a:lnTo>
                <a:lnTo>
                  <a:pt x="92" y="416"/>
                </a:lnTo>
                <a:lnTo>
                  <a:pt x="106" y="412"/>
                </a:lnTo>
                <a:lnTo>
                  <a:pt x="120" y="412"/>
                </a:lnTo>
                <a:lnTo>
                  <a:pt x="120" y="412"/>
                </a:lnTo>
                <a:lnTo>
                  <a:pt x="130" y="414"/>
                </a:lnTo>
                <a:lnTo>
                  <a:pt x="142" y="420"/>
                </a:lnTo>
                <a:lnTo>
                  <a:pt x="156" y="430"/>
                </a:lnTo>
                <a:lnTo>
                  <a:pt x="168" y="442"/>
                </a:lnTo>
                <a:lnTo>
                  <a:pt x="180" y="460"/>
                </a:lnTo>
                <a:lnTo>
                  <a:pt x="194" y="482"/>
                </a:lnTo>
                <a:lnTo>
                  <a:pt x="208" y="508"/>
                </a:lnTo>
                <a:lnTo>
                  <a:pt x="222" y="536"/>
                </a:lnTo>
                <a:lnTo>
                  <a:pt x="240" y="578"/>
                </a:lnTo>
                <a:lnTo>
                  <a:pt x="240" y="578"/>
                </a:lnTo>
                <a:lnTo>
                  <a:pt x="266" y="536"/>
                </a:lnTo>
                <a:lnTo>
                  <a:pt x="294" y="494"/>
                </a:lnTo>
                <a:lnTo>
                  <a:pt x="324" y="452"/>
                </a:lnTo>
                <a:lnTo>
                  <a:pt x="356" y="410"/>
                </a:lnTo>
                <a:lnTo>
                  <a:pt x="388" y="370"/>
                </a:lnTo>
                <a:lnTo>
                  <a:pt x="424" y="328"/>
                </a:lnTo>
                <a:lnTo>
                  <a:pt x="460" y="288"/>
                </a:lnTo>
                <a:lnTo>
                  <a:pt x="500" y="248"/>
                </a:lnTo>
                <a:lnTo>
                  <a:pt x="500" y="248"/>
                </a:lnTo>
                <a:lnTo>
                  <a:pt x="540" y="208"/>
                </a:lnTo>
                <a:lnTo>
                  <a:pt x="578" y="172"/>
                </a:lnTo>
                <a:lnTo>
                  <a:pt x="618" y="138"/>
                </a:lnTo>
                <a:lnTo>
                  <a:pt x="656" y="106"/>
                </a:lnTo>
                <a:lnTo>
                  <a:pt x="694" y="76"/>
                </a:lnTo>
                <a:lnTo>
                  <a:pt x="734" y="48"/>
                </a:lnTo>
                <a:lnTo>
                  <a:pt x="772" y="24"/>
                </a:lnTo>
                <a:lnTo>
                  <a:pt x="810" y="0"/>
                </a:lnTo>
                <a:lnTo>
                  <a:pt x="810" y="0"/>
                </a:lnTo>
                <a:lnTo>
                  <a:pt x="810" y="0"/>
                </a:lnTo>
                <a:close/>
              </a:path>
            </a:pathLst>
          </a:custGeom>
          <a:solidFill>
            <a:srgbClr val="00266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002060"/>
              </a:solidFill>
            </a:endParaRPr>
          </a:p>
        </p:txBody>
      </p:sp>
      <p:sp>
        <p:nvSpPr>
          <p:cNvPr id="19" name="Freeform 4"/>
          <p:cNvSpPr>
            <a:spLocks/>
          </p:cNvSpPr>
          <p:nvPr/>
        </p:nvSpPr>
        <p:spPr bwMode="auto">
          <a:xfrm>
            <a:off x="560717" y="4064195"/>
            <a:ext cx="554899" cy="526820"/>
          </a:xfrm>
          <a:custGeom>
            <a:avLst/>
            <a:gdLst/>
            <a:ahLst/>
            <a:cxnLst>
              <a:cxn ang="0">
                <a:pos x="830" y="30"/>
              </a:cxn>
              <a:cxn ang="0">
                <a:pos x="798" y="56"/>
              </a:cxn>
              <a:cxn ang="0">
                <a:pos x="730" y="118"/>
              </a:cxn>
              <a:cxn ang="0">
                <a:pos x="660" y="192"/>
              </a:cxn>
              <a:cxn ang="0">
                <a:pos x="584" y="278"/>
              </a:cxn>
              <a:cxn ang="0">
                <a:pos x="546" y="326"/>
              </a:cxn>
              <a:cxn ang="0">
                <a:pos x="472" y="426"/>
              </a:cxn>
              <a:cxn ang="0">
                <a:pos x="408" y="520"/>
              </a:cxn>
              <a:cxn ang="0">
                <a:pos x="352" y="612"/>
              </a:cxn>
              <a:cxn ang="0">
                <a:pos x="306" y="700"/>
              </a:cxn>
              <a:cxn ang="0">
                <a:pos x="262" y="730"/>
              </a:cxn>
              <a:cxn ang="0">
                <a:pos x="188" y="788"/>
              </a:cxn>
              <a:cxn ang="0">
                <a:pos x="174" y="750"/>
              </a:cxn>
              <a:cxn ang="0">
                <a:pos x="136" y="656"/>
              </a:cxn>
              <a:cxn ang="0">
                <a:pos x="118" y="618"/>
              </a:cxn>
              <a:cxn ang="0">
                <a:pos x="86" y="556"/>
              </a:cxn>
              <a:cxn ang="0">
                <a:pos x="70" y="534"/>
              </a:cxn>
              <a:cxn ang="0">
                <a:pos x="38" y="500"/>
              </a:cxn>
              <a:cxn ang="0">
                <a:pos x="0" y="480"/>
              </a:cxn>
              <a:cxn ang="0">
                <a:pos x="16" y="464"/>
              </a:cxn>
              <a:cxn ang="0">
                <a:pos x="48" y="438"/>
              </a:cxn>
              <a:cxn ang="0">
                <a:pos x="78" y="422"/>
              </a:cxn>
              <a:cxn ang="0">
                <a:pos x="106" y="412"/>
              </a:cxn>
              <a:cxn ang="0">
                <a:pos x="120" y="412"/>
              </a:cxn>
              <a:cxn ang="0">
                <a:pos x="142" y="420"/>
              </a:cxn>
              <a:cxn ang="0">
                <a:pos x="168" y="442"/>
              </a:cxn>
              <a:cxn ang="0">
                <a:pos x="194" y="482"/>
              </a:cxn>
              <a:cxn ang="0">
                <a:pos x="222" y="536"/>
              </a:cxn>
              <a:cxn ang="0">
                <a:pos x="240" y="578"/>
              </a:cxn>
              <a:cxn ang="0">
                <a:pos x="294" y="494"/>
              </a:cxn>
              <a:cxn ang="0">
                <a:pos x="356" y="410"/>
              </a:cxn>
              <a:cxn ang="0">
                <a:pos x="424" y="328"/>
              </a:cxn>
              <a:cxn ang="0">
                <a:pos x="500" y="248"/>
              </a:cxn>
              <a:cxn ang="0">
                <a:pos x="540" y="208"/>
              </a:cxn>
              <a:cxn ang="0">
                <a:pos x="618" y="138"/>
              </a:cxn>
              <a:cxn ang="0">
                <a:pos x="694" y="76"/>
              </a:cxn>
              <a:cxn ang="0">
                <a:pos x="772" y="24"/>
              </a:cxn>
              <a:cxn ang="0">
                <a:pos x="810" y="0"/>
              </a:cxn>
            </a:cxnLst>
            <a:rect l="0" t="0" r="r" b="b"/>
            <a:pathLst>
              <a:path w="830" h="788">
                <a:moveTo>
                  <a:pt x="810" y="0"/>
                </a:moveTo>
                <a:lnTo>
                  <a:pt x="830" y="30"/>
                </a:lnTo>
                <a:lnTo>
                  <a:pt x="830" y="30"/>
                </a:lnTo>
                <a:lnTo>
                  <a:pt x="798" y="56"/>
                </a:lnTo>
                <a:lnTo>
                  <a:pt x="764" y="86"/>
                </a:lnTo>
                <a:lnTo>
                  <a:pt x="730" y="118"/>
                </a:lnTo>
                <a:lnTo>
                  <a:pt x="696" y="152"/>
                </a:lnTo>
                <a:lnTo>
                  <a:pt x="660" y="192"/>
                </a:lnTo>
                <a:lnTo>
                  <a:pt x="622" y="234"/>
                </a:lnTo>
                <a:lnTo>
                  <a:pt x="584" y="278"/>
                </a:lnTo>
                <a:lnTo>
                  <a:pt x="546" y="326"/>
                </a:lnTo>
                <a:lnTo>
                  <a:pt x="546" y="326"/>
                </a:lnTo>
                <a:lnTo>
                  <a:pt x="508" y="376"/>
                </a:lnTo>
                <a:lnTo>
                  <a:pt x="472" y="426"/>
                </a:lnTo>
                <a:lnTo>
                  <a:pt x="438" y="474"/>
                </a:lnTo>
                <a:lnTo>
                  <a:pt x="408" y="520"/>
                </a:lnTo>
                <a:lnTo>
                  <a:pt x="378" y="566"/>
                </a:lnTo>
                <a:lnTo>
                  <a:pt x="352" y="612"/>
                </a:lnTo>
                <a:lnTo>
                  <a:pt x="328" y="656"/>
                </a:lnTo>
                <a:lnTo>
                  <a:pt x="306" y="700"/>
                </a:lnTo>
                <a:lnTo>
                  <a:pt x="262" y="730"/>
                </a:lnTo>
                <a:lnTo>
                  <a:pt x="262" y="730"/>
                </a:lnTo>
                <a:lnTo>
                  <a:pt x="216" y="764"/>
                </a:lnTo>
                <a:lnTo>
                  <a:pt x="188" y="788"/>
                </a:lnTo>
                <a:lnTo>
                  <a:pt x="188" y="788"/>
                </a:lnTo>
                <a:lnTo>
                  <a:pt x="174" y="750"/>
                </a:lnTo>
                <a:lnTo>
                  <a:pt x="154" y="696"/>
                </a:lnTo>
                <a:lnTo>
                  <a:pt x="136" y="656"/>
                </a:lnTo>
                <a:lnTo>
                  <a:pt x="136" y="656"/>
                </a:lnTo>
                <a:lnTo>
                  <a:pt x="118" y="618"/>
                </a:lnTo>
                <a:lnTo>
                  <a:pt x="102" y="584"/>
                </a:lnTo>
                <a:lnTo>
                  <a:pt x="86" y="556"/>
                </a:lnTo>
                <a:lnTo>
                  <a:pt x="70" y="534"/>
                </a:lnTo>
                <a:lnTo>
                  <a:pt x="70" y="534"/>
                </a:lnTo>
                <a:lnTo>
                  <a:pt x="54" y="514"/>
                </a:lnTo>
                <a:lnTo>
                  <a:pt x="38" y="500"/>
                </a:lnTo>
                <a:lnTo>
                  <a:pt x="20" y="488"/>
                </a:lnTo>
                <a:lnTo>
                  <a:pt x="0" y="480"/>
                </a:lnTo>
                <a:lnTo>
                  <a:pt x="0" y="480"/>
                </a:lnTo>
                <a:lnTo>
                  <a:pt x="16" y="464"/>
                </a:lnTo>
                <a:lnTo>
                  <a:pt x="32" y="450"/>
                </a:lnTo>
                <a:lnTo>
                  <a:pt x="48" y="438"/>
                </a:lnTo>
                <a:lnTo>
                  <a:pt x="62" y="428"/>
                </a:lnTo>
                <a:lnTo>
                  <a:pt x="78" y="422"/>
                </a:lnTo>
                <a:lnTo>
                  <a:pt x="92" y="416"/>
                </a:lnTo>
                <a:lnTo>
                  <a:pt x="106" y="412"/>
                </a:lnTo>
                <a:lnTo>
                  <a:pt x="120" y="412"/>
                </a:lnTo>
                <a:lnTo>
                  <a:pt x="120" y="412"/>
                </a:lnTo>
                <a:lnTo>
                  <a:pt x="130" y="414"/>
                </a:lnTo>
                <a:lnTo>
                  <a:pt x="142" y="420"/>
                </a:lnTo>
                <a:lnTo>
                  <a:pt x="156" y="430"/>
                </a:lnTo>
                <a:lnTo>
                  <a:pt x="168" y="442"/>
                </a:lnTo>
                <a:lnTo>
                  <a:pt x="180" y="460"/>
                </a:lnTo>
                <a:lnTo>
                  <a:pt x="194" y="482"/>
                </a:lnTo>
                <a:lnTo>
                  <a:pt x="208" y="508"/>
                </a:lnTo>
                <a:lnTo>
                  <a:pt x="222" y="536"/>
                </a:lnTo>
                <a:lnTo>
                  <a:pt x="240" y="578"/>
                </a:lnTo>
                <a:lnTo>
                  <a:pt x="240" y="578"/>
                </a:lnTo>
                <a:lnTo>
                  <a:pt x="266" y="536"/>
                </a:lnTo>
                <a:lnTo>
                  <a:pt x="294" y="494"/>
                </a:lnTo>
                <a:lnTo>
                  <a:pt x="324" y="452"/>
                </a:lnTo>
                <a:lnTo>
                  <a:pt x="356" y="410"/>
                </a:lnTo>
                <a:lnTo>
                  <a:pt x="388" y="370"/>
                </a:lnTo>
                <a:lnTo>
                  <a:pt x="424" y="328"/>
                </a:lnTo>
                <a:lnTo>
                  <a:pt x="460" y="288"/>
                </a:lnTo>
                <a:lnTo>
                  <a:pt x="500" y="248"/>
                </a:lnTo>
                <a:lnTo>
                  <a:pt x="500" y="248"/>
                </a:lnTo>
                <a:lnTo>
                  <a:pt x="540" y="208"/>
                </a:lnTo>
                <a:lnTo>
                  <a:pt x="578" y="172"/>
                </a:lnTo>
                <a:lnTo>
                  <a:pt x="618" y="138"/>
                </a:lnTo>
                <a:lnTo>
                  <a:pt x="656" y="106"/>
                </a:lnTo>
                <a:lnTo>
                  <a:pt x="694" y="76"/>
                </a:lnTo>
                <a:lnTo>
                  <a:pt x="734" y="48"/>
                </a:lnTo>
                <a:lnTo>
                  <a:pt x="772" y="24"/>
                </a:lnTo>
                <a:lnTo>
                  <a:pt x="810" y="0"/>
                </a:lnTo>
                <a:lnTo>
                  <a:pt x="810" y="0"/>
                </a:lnTo>
                <a:lnTo>
                  <a:pt x="810" y="0"/>
                </a:lnTo>
                <a:close/>
              </a:path>
            </a:pathLst>
          </a:custGeom>
          <a:solidFill>
            <a:srgbClr val="00266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0072" y="4060127"/>
            <a:ext cx="35283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AU" sz="2800" b="1" dirty="0">
                <a:solidFill>
                  <a:srgbClr val="D7153A"/>
                </a:solidFill>
              </a:rPr>
              <a:t>Partnerships</a:t>
            </a:r>
          </a:p>
          <a:p>
            <a:r>
              <a:rPr lang="en-AU" sz="2400" dirty="0"/>
              <a:t>Sharing the risks and benefits across government and non-government </a:t>
            </a:r>
            <a:r>
              <a:rPr lang="en-AU" sz="2400" dirty="0" smtClean="0"/>
              <a:t>sectors</a:t>
            </a:r>
            <a:endParaRPr lang="en-AU" sz="2400" dirty="0"/>
          </a:p>
        </p:txBody>
      </p:sp>
      <p:sp>
        <p:nvSpPr>
          <p:cNvPr id="4" name="Rectangle 3"/>
          <p:cNvSpPr/>
          <p:nvPr/>
        </p:nvSpPr>
        <p:spPr>
          <a:xfrm>
            <a:off x="1149829" y="4060127"/>
            <a:ext cx="33501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AU" sz="2800" b="1" dirty="0">
                <a:solidFill>
                  <a:srgbClr val="D7153A"/>
                </a:solidFill>
              </a:rPr>
              <a:t>Innovation</a:t>
            </a:r>
          </a:p>
          <a:p>
            <a:r>
              <a:rPr lang="en-AU" sz="2400" dirty="0"/>
              <a:t>Setting incentives and removing input controls on services</a:t>
            </a:r>
          </a:p>
        </p:txBody>
      </p:sp>
    </p:spTree>
    <p:extLst>
      <p:ext uri="{BB962C8B-B14F-4D97-AF65-F5344CB8AC3E}">
        <p14:creationId xmlns:p14="http://schemas.microsoft.com/office/powerpoint/2010/main" val="21108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60648"/>
            <a:ext cx="8458200" cy="641995"/>
          </a:xfrm>
        </p:spPr>
        <p:txBody>
          <a:bodyPr>
            <a:noAutofit/>
          </a:bodyPr>
          <a:lstStyle/>
          <a:p>
            <a:r>
              <a:rPr lang="en-AU" sz="3800" dirty="0" smtClean="0">
                <a:solidFill>
                  <a:srgbClr val="00A1DE"/>
                </a:solidFill>
              </a:rPr>
              <a:t>HOW</a:t>
            </a:r>
            <a:r>
              <a:rPr lang="en-AU" sz="3800" b="1" dirty="0" smtClean="0">
                <a:solidFill>
                  <a:srgbClr val="00A1DE"/>
                </a:solidFill>
              </a:rPr>
              <a:t> IT WORKS</a:t>
            </a:r>
            <a:endParaRPr lang="en-AU" sz="3800" b="1" dirty="0">
              <a:solidFill>
                <a:srgbClr val="00A1DE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55806" y="2929527"/>
            <a:ext cx="403826" cy="1075537"/>
            <a:chOff x="5167313" y="2151063"/>
            <a:chExt cx="962025" cy="2562225"/>
          </a:xfrm>
          <a:solidFill>
            <a:srgbClr val="C00000"/>
          </a:solidFill>
        </p:grpSpPr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5167313" y="2624138"/>
              <a:ext cx="962025" cy="2089150"/>
            </a:xfrm>
            <a:custGeom>
              <a:avLst/>
              <a:gdLst/>
              <a:ahLst/>
              <a:cxnLst>
                <a:cxn ang="0">
                  <a:pos x="136" y="202"/>
                </a:cxn>
                <a:cxn ang="0">
                  <a:pos x="136" y="1238"/>
                </a:cxn>
                <a:cxn ang="0">
                  <a:pos x="142" y="1272"/>
                </a:cxn>
                <a:cxn ang="0">
                  <a:pos x="160" y="1298"/>
                </a:cxn>
                <a:cxn ang="0">
                  <a:pos x="184" y="1312"/>
                </a:cxn>
                <a:cxn ang="0">
                  <a:pos x="212" y="1316"/>
                </a:cxn>
                <a:cxn ang="0">
                  <a:pos x="240" y="1310"/>
                </a:cxn>
                <a:cxn ang="0">
                  <a:pos x="264" y="1296"/>
                </a:cxn>
                <a:cxn ang="0">
                  <a:pos x="280" y="1272"/>
                </a:cxn>
                <a:cxn ang="0">
                  <a:pos x="288" y="1238"/>
                </a:cxn>
                <a:cxn ang="0">
                  <a:pos x="312" y="630"/>
                </a:cxn>
                <a:cxn ang="0">
                  <a:pos x="312" y="1238"/>
                </a:cxn>
                <a:cxn ang="0">
                  <a:pos x="318" y="1272"/>
                </a:cxn>
                <a:cxn ang="0">
                  <a:pos x="336" y="1298"/>
                </a:cxn>
                <a:cxn ang="0">
                  <a:pos x="360" y="1312"/>
                </a:cxn>
                <a:cxn ang="0">
                  <a:pos x="388" y="1316"/>
                </a:cxn>
                <a:cxn ang="0">
                  <a:pos x="416" y="1310"/>
                </a:cxn>
                <a:cxn ang="0">
                  <a:pos x="440" y="1296"/>
                </a:cxn>
                <a:cxn ang="0">
                  <a:pos x="458" y="1272"/>
                </a:cxn>
                <a:cxn ang="0">
                  <a:pos x="464" y="1238"/>
                </a:cxn>
                <a:cxn ang="0">
                  <a:pos x="464" y="204"/>
                </a:cxn>
                <a:cxn ang="0">
                  <a:pos x="494" y="572"/>
                </a:cxn>
                <a:cxn ang="0">
                  <a:pos x="496" y="584"/>
                </a:cxn>
                <a:cxn ang="0">
                  <a:pos x="504" y="606"/>
                </a:cxn>
                <a:cxn ang="0">
                  <a:pos x="520" y="622"/>
                </a:cxn>
                <a:cxn ang="0">
                  <a:pos x="540" y="628"/>
                </a:cxn>
                <a:cxn ang="0">
                  <a:pos x="560" y="628"/>
                </a:cxn>
                <a:cxn ang="0">
                  <a:pos x="580" y="622"/>
                </a:cxn>
                <a:cxn ang="0">
                  <a:pos x="596" y="606"/>
                </a:cxn>
                <a:cxn ang="0">
                  <a:pos x="606" y="584"/>
                </a:cxn>
                <a:cxn ang="0">
                  <a:pos x="606" y="176"/>
                </a:cxn>
                <a:cxn ang="0">
                  <a:pos x="606" y="170"/>
                </a:cxn>
                <a:cxn ang="0">
                  <a:pos x="604" y="136"/>
                </a:cxn>
                <a:cxn ang="0">
                  <a:pos x="594" y="104"/>
                </a:cxn>
                <a:cxn ang="0">
                  <a:pos x="580" y="74"/>
                </a:cxn>
                <a:cxn ang="0">
                  <a:pos x="560" y="50"/>
                </a:cxn>
                <a:cxn ang="0">
                  <a:pos x="534" y="28"/>
                </a:cxn>
                <a:cxn ang="0">
                  <a:pos x="506" y="12"/>
                </a:cxn>
                <a:cxn ang="0">
                  <a:pos x="476" y="4"/>
                </a:cxn>
                <a:cxn ang="0">
                  <a:pos x="442" y="0"/>
                </a:cxn>
                <a:cxn ang="0">
                  <a:pos x="438" y="0"/>
                </a:cxn>
                <a:cxn ang="0">
                  <a:pos x="438" y="0"/>
                </a:cxn>
                <a:cxn ang="0">
                  <a:pos x="164" y="0"/>
                </a:cxn>
                <a:cxn ang="0">
                  <a:pos x="140" y="2"/>
                </a:cxn>
                <a:cxn ang="0">
                  <a:pos x="90" y="16"/>
                </a:cxn>
                <a:cxn ang="0">
                  <a:pos x="46" y="44"/>
                </a:cxn>
                <a:cxn ang="0">
                  <a:pos x="12" y="84"/>
                </a:cxn>
                <a:cxn ang="0">
                  <a:pos x="0" y="108"/>
                </a:cxn>
                <a:cxn ang="0">
                  <a:pos x="2" y="568"/>
                </a:cxn>
                <a:cxn ang="0">
                  <a:pos x="2" y="582"/>
                </a:cxn>
                <a:cxn ang="0">
                  <a:pos x="10" y="606"/>
                </a:cxn>
                <a:cxn ang="0">
                  <a:pos x="26" y="622"/>
                </a:cxn>
                <a:cxn ang="0">
                  <a:pos x="44" y="630"/>
                </a:cxn>
                <a:cxn ang="0">
                  <a:pos x="64" y="632"/>
                </a:cxn>
                <a:cxn ang="0">
                  <a:pos x="82" y="624"/>
                </a:cxn>
                <a:cxn ang="0">
                  <a:pos x="96" y="610"/>
                </a:cxn>
                <a:cxn ang="0">
                  <a:pos x="106" y="586"/>
                </a:cxn>
                <a:cxn ang="0">
                  <a:pos x="108" y="202"/>
                </a:cxn>
              </a:cxnLst>
              <a:rect l="0" t="0" r="r" b="b"/>
              <a:pathLst>
                <a:path w="606" h="1316">
                  <a:moveTo>
                    <a:pt x="108" y="202"/>
                  </a:moveTo>
                  <a:lnTo>
                    <a:pt x="136" y="202"/>
                  </a:lnTo>
                  <a:lnTo>
                    <a:pt x="136" y="1238"/>
                  </a:lnTo>
                  <a:lnTo>
                    <a:pt x="136" y="1238"/>
                  </a:lnTo>
                  <a:lnTo>
                    <a:pt x="138" y="1256"/>
                  </a:lnTo>
                  <a:lnTo>
                    <a:pt x="142" y="1272"/>
                  </a:lnTo>
                  <a:lnTo>
                    <a:pt x="150" y="1286"/>
                  </a:lnTo>
                  <a:lnTo>
                    <a:pt x="160" y="1298"/>
                  </a:lnTo>
                  <a:lnTo>
                    <a:pt x="170" y="1306"/>
                  </a:lnTo>
                  <a:lnTo>
                    <a:pt x="184" y="1312"/>
                  </a:lnTo>
                  <a:lnTo>
                    <a:pt x="198" y="1314"/>
                  </a:lnTo>
                  <a:lnTo>
                    <a:pt x="212" y="1316"/>
                  </a:lnTo>
                  <a:lnTo>
                    <a:pt x="226" y="1314"/>
                  </a:lnTo>
                  <a:lnTo>
                    <a:pt x="240" y="1310"/>
                  </a:lnTo>
                  <a:lnTo>
                    <a:pt x="252" y="1304"/>
                  </a:lnTo>
                  <a:lnTo>
                    <a:pt x="264" y="1296"/>
                  </a:lnTo>
                  <a:lnTo>
                    <a:pt x="274" y="1286"/>
                  </a:lnTo>
                  <a:lnTo>
                    <a:pt x="280" y="1272"/>
                  </a:lnTo>
                  <a:lnTo>
                    <a:pt x="286" y="1256"/>
                  </a:lnTo>
                  <a:lnTo>
                    <a:pt x="288" y="1238"/>
                  </a:lnTo>
                  <a:lnTo>
                    <a:pt x="288" y="630"/>
                  </a:lnTo>
                  <a:lnTo>
                    <a:pt x="312" y="630"/>
                  </a:lnTo>
                  <a:lnTo>
                    <a:pt x="312" y="1238"/>
                  </a:lnTo>
                  <a:lnTo>
                    <a:pt x="312" y="1238"/>
                  </a:lnTo>
                  <a:lnTo>
                    <a:pt x="314" y="1256"/>
                  </a:lnTo>
                  <a:lnTo>
                    <a:pt x="318" y="1272"/>
                  </a:lnTo>
                  <a:lnTo>
                    <a:pt x="326" y="1286"/>
                  </a:lnTo>
                  <a:lnTo>
                    <a:pt x="336" y="1298"/>
                  </a:lnTo>
                  <a:lnTo>
                    <a:pt x="348" y="1306"/>
                  </a:lnTo>
                  <a:lnTo>
                    <a:pt x="360" y="1312"/>
                  </a:lnTo>
                  <a:lnTo>
                    <a:pt x="374" y="1314"/>
                  </a:lnTo>
                  <a:lnTo>
                    <a:pt x="388" y="1316"/>
                  </a:lnTo>
                  <a:lnTo>
                    <a:pt x="402" y="1314"/>
                  </a:lnTo>
                  <a:lnTo>
                    <a:pt x="416" y="1310"/>
                  </a:lnTo>
                  <a:lnTo>
                    <a:pt x="428" y="1304"/>
                  </a:lnTo>
                  <a:lnTo>
                    <a:pt x="440" y="1296"/>
                  </a:lnTo>
                  <a:lnTo>
                    <a:pt x="450" y="1286"/>
                  </a:lnTo>
                  <a:lnTo>
                    <a:pt x="458" y="1272"/>
                  </a:lnTo>
                  <a:lnTo>
                    <a:pt x="462" y="1256"/>
                  </a:lnTo>
                  <a:lnTo>
                    <a:pt x="464" y="1238"/>
                  </a:lnTo>
                  <a:lnTo>
                    <a:pt x="464" y="204"/>
                  </a:lnTo>
                  <a:lnTo>
                    <a:pt x="464" y="204"/>
                  </a:lnTo>
                  <a:lnTo>
                    <a:pt x="494" y="20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496" y="584"/>
                  </a:lnTo>
                  <a:lnTo>
                    <a:pt x="498" y="596"/>
                  </a:lnTo>
                  <a:lnTo>
                    <a:pt x="504" y="606"/>
                  </a:lnTo>
                  <a:lnTo>
                    <a:pt x="512" y="616"/>
                  </a:lnTo>
                  <a:lnTo>
                    <a:pt x="520" y="622"/>
                  </a:lnTo>
                  <a:lnTo>
                    <a:pt x="530" y="626"/>
                  </a:lnTo>
                  <a:lnTo>
                    <a:pt x="540" y="628"/>
                  </a:lnTo>
                  <a:lnTo>
                    <a:pt x="550" y="630"/>
                  </a:lnTo>
                  <a:lnTo>
                    <a:pt x="560" y="628"/>
                  </a:lnTo>
                  <a:lnTo>
                    <a:pt x="572" y="626"/>
                  </a:lnTo>
                  <a:lnTo>
                    <a:pt x="580" y="622"/>
                  </a:lnTo>
                  <a:lnTo>
                    <a:pt x="590" y="616"/>
                  </a:lnTo>
                  <a:lnTo>
                    <a:pt x="596" y="606"/>
                  </a:lnTo>
                  <a:lnTo>
                    <a:pt x="602" y="596"/>
                  </a:lnTo>
                  <a:lnTo>
                    <a:pt x="606" y="584"/>
                  </a:lnTo>
                  <a:lnTo>
                    <a:pt x="606" y="572"/>
                  </a:lnTo>
                  <a:lnTo>
                    <a:pt x="606" y="176"/>
                  </a:lnTo>
                  <a:lnTo>
                    <a:pt x="606" y="170"/>
                  </a:lnTo>
                  <a:lnTo>
                    <a:pt x="606" y="170"/>
                  </a:lnTo>
                  <a:lnTo>
                    <a:pt x="606" y="152"/>
                  </a:lnTo>
                  <a:lnTo>
                    <a:pt x="604" y="136"/>
                  </a:lnTo>
                  <a:lnTo>
                    <a:pt x="600" y="120"/>
                  </a:lnTo>
                  <a:lnTo>
                    <a:pt x="594" y="104"/>
                  </a:lnTo>
                  <a:lnTo>
                    <a:pt x="588" y="88"/>
                  </a:lnTo>
                  <a:lnTo>
                    <a:pt x="580" y="74"/>
                  </a:lnTo>
                  <a:lnTo>
                    <a:pt x="570" y="62"/>
                  </a:lnTo>
                  <a:lnTo>
                    <a:pt x="560" y="50"/>
                  </a:lnTo>
                  <a:lnTo>
                    <a:pt x="548" y="38"/>
                  </a:lnTo>
                  <a:lnTo>
                    <a:pt x="534" y="28"/>
                  </a:lnTo>
                  <a:lnTo>
                    <a:pt x="522" y="20"/>
                  </a:lnTo>
                  <a:lnTo>
                    <a:pt x="506" y="12"/>
                  </a:lnTo>
                  <a:lnTo>
                    <a:pt x="492" y="8"/>
                  </a:lnTo>
                  <a:lnTo>
                    <a:pt x="476" y="4"/>
                  </a:lnTo>
                  <a:lnTo>
                    <a:pt x="460" y="0"/>
                  </a:lnTo>
                  <a:lnTo>
                    <a:pt x="442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0" y="2"/>
                  </a:lnTo>
                  <a:lnTo>
                    <a:pt x="114" y="8"/>
                  </a:lnTo>
                  <a:lnTo>
                    <a:pt x="90" y="16"/>
                  </a:lnTo>
                  <a:lnTo>
                    <a:pt x="68" y="28"/>
                  </a:lnTo>
                  <a:lnTo>
                    <a:pt x="46" y="44"/>
                  </a:lnTo>
                  <a:lnTo>
                    <a:pt x="28" y="62"/>
                  </a:lnTo>
                  <a:lnTo>
                    <a:pt x="12" y="84"/>
                  </a:lnTo>
                  <a:lnTo>
                    <a:pt x="6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2" y="568"/>
                  </a:lnTo>
                  <a:lnTo>
                    <a:pt x="2" y="568"/>
                  </a:lnTo>
                  <a:lnTo>
                    <a:pt x="2" y="582"/>
                  </a:lnTo>
                  <a:lnTo>
                    <a:pt x="6" y="594"/>
                  </a:lnTo>
                  <a:lnTo>
                    <a:pt x="10" y="606"/>
                  </a:lnTo>
                  <a:lnTo>
                    <a:pt x="18" y="614"/>
                  </a:lnTo>
                  <a:lnTo>
                    <a:pt x="26" y="622"/>
                  </a:lnTo>
                  <a:lnTo>
                    <a:pt x="34" y="628"/>
                  </a:lnTo>
                  <a:lnTo>
                    <a:pt x="44" y="630"/>
                  </a:lnTo>
                  <a:lnTo>
                    <a:pt x="54" y="632"/>
                  </a:lnTo>
                  <a:lnTo>
                    <a:pt x="64" y="632"/>
                  </a:lnTo>
                  <a:lnTo>
                    <a:pt x="74" y="630"/>
                  </a:lnTo>
                  <a:lnTo>
                    <a:pt x="82" y="624"/>
                  </a:lnTo>
                  <a:lnTo>
                    <a:pt x="90" y="618"/>
                  </a:lnTo>
                  <a:lnTo>
                    <a:pt x="96" y="610"/>
                  </a:lnTo>
                  <a:lnTo>
                    <a:pt x="102" y="600"/>
                  </a:lnTo>
                  <a:lnTo>
                    <a:pt x="106" y="586"/>
                  </a:lnTo>
                  <a:lnTo>
                    <a:pt x="106" y="572"/>
                  </a:lnTo>
                  <a:lnTo>
                    <a:pt x="108" y="2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5446713" y="2151063"/>
              <a:ext cx="415925" cy="415925"/>
            </a:xfrm>
            <a:custGeom>
              <a:avLst/>
              <a:gdLst/>
              <a:ahLst/>
              <a:cxnLst>
                <a:cxn ang="0">
                  <a:pos x="132" y="262"/>
                </a:cxn>
                <a:cxn ang="0">
                  <a:pos x="158" y="258"/>
                </a:cxn>
                <a:cxn ang="0">
                  <a:pos x="182" y="250"/>
                </a:cxn>
                <a:cxn ang="0">
                  <a:pos x="204" y="238"/>
                </a:cxn>
                <a:cxn ang="0">
                  <a:pos x="224" y="222"/>
                </a:cxn>
                <a:cxn ang="0">
                  <a:pos x="240" y="204"/>
                </a:cxn>
                <a:cxn ang="0">
                  <a:pos x="252" y="182"/>
                </a:cxn>
                <a:cxn ang="0">
                  <a:pos x="260" y="156"/>
                </a:cxn>
                <a:cxn ang="0">
                  <a:pos x="262" y="130"/>
                </a:cxn>
                <a:cxn ang="0">
                  <a:pos x="262" y="116"/>
                </a:cxn>
                <a:cxn ang="0">
                  <a:pos x="256" y="92"/>
                </a:cxn>
                <a:cxn ang="0">
                  <a:pos x="246" y="68"/>
                </a:cxn>
                <a:cxn ang="0">
                  <a:pos x="232" y="48"/>
                </a:cxn>
                <a:cxn ang="0">
                  <a:pos x="214" y="30"/>
                </a:cxn>
                <a:cxn ang="0">
                  <a:pos x="194" y="16"/>
                </a:cxn>
                <a:cxn ang="0">
                  <a:pos x="170" y="6"/>
                </a:cxn>
                <a:cxn ang="0">
                  <a:pos x="144" y="0"/>
                </a:cxn>
                <a:cxn ang="0">
                  <a:pos x="132" y="0"/>
                </a:cxn>
                <a:cxn ang="0">
                  <a:pos x="104" y="2"/>
                </a:cxn>
                <a:cxn ang="0">
                  <a:pos x="80" y="10"/>
                </a:cxn>
                <a:cxn ang="0">
                  <a:pos x="58" y="22"/>
                </a:cxn>
                <a:cxn ang="0">
                  <a:pos x="38" y="38"/>
                </a:cxn>
                <a:cxn ang="0">
                  <a:pos x="22" y="58"/>
                </a:cxn>
                <a:cxn ang="0">
                  <a:pos x="10" y="80"/>
                </a:cxn>
                <a:cxn ang="0">
                  <a:pos x="4" y="104"/>
                </a:cxn>
                <a:cxn ang="0">
                  <a:pos x="0" y="130"/>
                </a:cxn>
                <a:cxn ang="0">
                  <a:pos x="2" y="144"/>
                </a:cxn>
                <a:cxn ang="0">
                  <a:pos x="6" y="170"/>
                </a:cxn>
                <a:cxn ang="0">
                  <a:pos x="16" y="192"/>
                </a:cxn>
                <a:cxn ang="0">
                  <a:pos x="30" y="214"/>
                </a:cxn>
                <a:cxn ang="0">
                  <a:pos x="48" y="232"/>
                </a:cxn>
                <a:cxn ang="0">
                  <a:pos x="68" y="246"/>
                </a:cxn>
                <a:cxn ang="0">
                  <a:pos x="92" y="256"/>
                </a:cxn>
                <a:cxn ang="0">
                  <a:pos x="118" y="260"/>
                </a:cxn>
                <a:cxn ang="0">
                  <a:pos x="132" y="262"/>
                </a:cxn>
              </a:cxnLst>
              <a:rect l="0" t="0" r="r" b="b"/>
              <a:pathLst>
                <a:path w="262" h="262">
                  <a:moveTo>
                    <a:pt x="132" y="262"/>
                  </a:moveTo>
                  <a:lnTo>
                    <a:pt x="132" y="262"/>
                  </a:lnTo>
                  <a:lnTo>
                    <a:pt x="144" y="260"/>
                  </a:lnTo>
                  <a:lnTo>
                    <a:pt x="158" y="258"/>
                  </a:lnTo>
                  <a:lnTo>
                    <a:pt x="170" y="256"/>
                  </a:lnTo>
                  <a:lnTo>
                    <a:pt x="182" y="250"/>
                  </a:lnTo>
                  <a:lnTo>
                    <a:pt x="194" y="246"/>
                  </a:lnTo>
                  <a:lnTo>
                    <a:pt x="204" y="238"/>
                  </a:lnTo>
                  <a:lnTo>
                    <a:pt x="214" y="232"/>
                  </a:lnTo>
                  <a:lnTo>
                    <a:pt x="224" y="222"/>
                  </a:lnTo>
                  <a:lnTo>
                    <a:pt x="232" y="214"/>
                  </a:lnTo>
                  <a:lnTo>
                    <a:pt x="240" y="204"/>
                  </a:lnTo>
                  <a:lnTo>
                    <a:pt x="246" y="192"/>
                  </a:lnTo>
                  <a:lnTo>
                    <a:pt x="252" y="182"/>
                  </a:lnTo>
                  <a:lnTo>
                    <a:pt x="256" y="170"/>
                  </a:lnTo>
                  <a:lnTo>
                    <a:pt x="260" y="156"/>
                  </a:lnTo>
                  <a:lnTo>
                    <a:pt x="262" y="144"/>
                  </a:lnTo>
                  <a:lnTo>
                    <a:pt x="262" y="130"/>
                  </a:lnTo>
                  <a:lnTo>
                    <a:pt x="262" y="130"/>
                  </a:lnTo>
                  <a:lnTo>
                    <a:pt x="262" y="116"/>
                  </a:lnTo>
                  <a:lnTo>
                    <a:pt x="260" y="104"/>
                  </a:lnTo>
                  <a:lnTo>
                    <a:pt x="256" y="92"/>
                  </a:lnTo>
                  <a:lnTo>
                    <a:pt x="252" y="80"/>
                  </a:lnTo>
                  <a:lnTo>
                    <a:pt x="246" y="68"/>
                  </a:lnTo>
                  <a:lnTo>
                    <a:pt x="240" y="58"/>
                  </a:lnTo>
                  <a:lnTo>
                    <a:pt x="232" y="48"/>
                  </a:lnTo>
                  <a:lnTo>
                    <a:pt x="224" y="38"/>
                  </a:lnTo>
                  <a:lnTo>
                    <a:pt x="214" y="30"/>
                  </a:lnTo>
                  <a:lnTo>
                    <a:pt x="204" y="22"/>
                  </a:lnTo>
                  <a:lnTo>
                    <a:pt x="194" y="16"/>
                  </a:lnTo>
                  <a:lnTo>
                    <a:pt x="182" y="10"/>
                  </a:lnTo>
                  <a:lnTo>
                    <a:pt x="170" y="6"/>
                  </a:lnTo>
                  <a:lnTo>
                    <a:pt x="158" y="2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18" y="0"/>
                  </a:lnTo>
                  <a:lnTo>
                    <a:pt x="104" y="2"/>
                  </a:lnTo>
                  <a:lnTo>
                    <a:pt x="92" y="6"/>
                  </a:lnTo>
                  <a:lnTo>
                    <a:pt x="80" y="10"/>
                  </a:lnTo>
                  <a:lnTo>
                    <a:pt x="68" y="16"/>
                  </a:lnTo>
                  <a:lnTo>
                    <a:pt x="58" y="22"/>
                  </a:lnTo>
                  <a:lnTo>
                    <a:pt x="48" y="30"/>
                  </a:lnTo>
                  <a:lnTo>
                    <a:pt x="38" y="38"/>
                  </a:lnTo>
                  <a:lnTo>
                    <a:pt x="30" y="48"/>
                  </a:lnTo>
                  <a:lnTo>
                    <a:pt x="22" y="58"/>
                  </a:lnTo>
                  <a:lnTo>
                    <a:pt x="16" y="68"/>
                  </a:lnTo>
                  <a:lnTo>
                    <a:pt x="10" y="80"/>
                  </a:lnTo>
                  <a:lnTo>
                    <a:pt x="6" y="92"/>
                  </a:lnTo>
                  <a:lnTo>
                    <a:pt x="4" y="104"/>
                  </a:lnTo>
                  <a:lnTo>
                    <a:pt x="2" y="116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" y="144"/>
                  </a:lnTo>
                  <a:lnTo>
                    <a:pt x="4" y="156"/>
                  </a:lnTo>
                  <a:lnTo>
                    <a:pt x="6" y="170"/>
                  </a:lnTo>
                  <a:lnTo>
                    <a:pt x="10" y="182"/>
                  </a:lnTo>
                  <a:lnTo>
                    <a:pt x="16" y="192"/>
                  </a:lnTo>
                  <a:lnTo>
                    <a:pt x="22" y="204"/>
                  </a:lnTo>
                  <a:lnTo>
                    <a:pt x="30" y="214"/>
                  </a:lnTo>
                  <a:lnTo>
                    <a:pt x="38" y="222"/>
                  </a:lnTo>
                  <a:lnTo>
                    <a:pt x="48" y="232"/>
                  </a:lnTo>
                  <a:lnTo>
                    <a:pt x="58" y="238"/>
                  </a:lnTo>
                  <a:lnTo>
                    <a:pt x="68" y="246"/>
                  </a:lnTo>
                  <a:lnTo>
                    <a:pt x="80" y="250"/>
                  </a:lnTo>
                  <a:lnTo>
                    <a:pt x="92" y="256"/>
                  </a:lnTo>
                  <a:lnTo>
                    <a:pt x="104" y="258"/>
                  </a:lnTo>
                  <a:lnTo>
                    <a:pt x="118" y="260"/>
                  </a:lnTo>
                  <a:lnTo>
                    <a:pt x="132" y="262"/>
                  </a:lnTo>
                  <a:lnTo>
                    <a:pt x="132" y="2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08217" y="2600104"/>
            <a:ext cx="419367" cy="1116928"/>
            <a:chOff x="5167313" y="2151063"/>
            <a:chExt cx="962025" cy="2562225"/>
          </a:xfrm>
          <a:solidFill>
            <a:schemeClr val="accent3">
              <a:lumMod val="50000"/>
            </a:schemeClr>
          </a:solidFill>
        </p:grpSpPr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5167313" y="2624138"/>
              <a:ext cx="962025" cy="2089150"/>
            </a:xfrm>
            <a:custGeom>
              <a:avLst/>
              <a:gdLst/>
              <a:ahLst/>
              <a:cxnLst>
                <a:cxn ang="0">
                  <a:pos x="136" y="202"/>
                </a:cxn>
                <a:cxn ang="0">
                  <a:pos x="136" y="1238"/>
                </a:cxn>
                <a:cxn ang="0">
                  <a:pos x="142" y="1272"/>
                </a:cxn>
                <a:cxn ang="0">
                  <a:pos x="160" y="1298"/>
                </a:cxn>
                <a:cxn ang="0">
                  <a:pos x="184" y="1312"/>
                </a:cxn>
                <a:cxn ang="0">
                  <a:pos x="212" y="1316"/>
                </a:cxn>
                <a:cxn ang="0">
                  <a:pos x="240" y="1310"/>
                </a:cxn>
                <a:cxn ang="0">
                  <a:pos x="264" y="1296"/>
                </a:cxn>
                <a:cxn ang="0">
                  <a:pos x="280" y="1272"/>
                </a:cxn>
                <a:cxn ang="0">
                  <a:pos x="288" y="1238"/>
                </a:cxn>
                <a:cxn ang="0">
                  <a:pos x="312" y="630"/>
                </a:cxn>
                <a:cxn ang="0">
                  <a:pos x="312" y="1238"/>
                </a:cxn>
                <a:cxn ang="0">
                  <a:pos x="318" y="1272"/>
                </a:cxn>
                <a:cxn ang="0">
                  <a:pos x="336" y="1298"/>
                </a:cxn>
                <a:cxn ang="0">
                  <a:pos x="360" y="1312"/>
                </a:cxn>
                <a:cxn ang="0">
                  <a:pos x="388" y="1316"/>
                </a:cxn>
                <a:cxn ang="0">
                  <a:pos x="416" y="1310"/>
                </a:cxn>
                <a:cxn ang="0">
                  <a:pos x="440" y="1296"/>
                </a:cxn>
                <a:cxn ang="0">
                  <a:pos x="458" y="1272"/>
                </a:cxn>
                <a:cxn ang="0">
                  <a:pos x="464" y="1238"/>
                </a:cxn>
                <a:cxn ang="0">
                  <a:pos x="464" y="204"/>
                </a:cxn>
                <a:cxn ang="0">
                  <a:pos x="494" y="572"/>
                </a:cxn>
                <a:cxn ang="0">
                  <a:pos x="496" y="584"/>
                </a:cxn>
                <a:cxn ang="0">
                  <a:pos x="504" y="606"/>
                </a:cxn>
                <a:cxn ang="0">
                  <a:pos x="520" y="622"/>
                </a:cxn>
                <a:cxn ang="0">
                  <a:pos x="540" y="628"/>
                </a:cxn>
                <a:cxn ang="0">
                  <a:pos x="560" y="628"/>
                </a:cxn>
                <a:cxn ang="0">
                  <a:pos x="580" y="622"/>
                </a:cxn>
                <a:cxn ang="0">
                  <a:pos x="596" y="606"/>
                </a:cxn>
                <a:cxn ang="0">
                  <a:pos x="606" y="584"/>
                </a:cxn>
                <a:cxn ang="0">
                  <a:pos x="606" y="176"/>
                </a:cxn>
                <a:cxn ang="0">
                  <a:pos x="606" y="170"/>
                </a:cxn>
                <a:cxn ang="0">
                  <a:pos x="604" y="136"/>
                </a:cxn>
                <a:cxn ang="0">
                  <a:pos x="594" y="104"/>
                </a:cxn>
                <a:cxn ang="0">
                  <a:pos x="580" y="74"/>
                </a:cxn>
                <a:cxn ang="0">
                  <a:pos x="560" y="50"/>
                </a:cxn>
                <a:cxn ang="0">
                  <a:pos x="534" y="28"/>
                </a:cxn>
                <a:cxn ang="0">
                  <a:pos x="506" y="12"/>
                </a:cxn>
                <a:cxn ang="0">
                  <a:pos x="476" y="4"/>
                </a:cxn>
                <a:cxn ang="0">
                  <a:pos x="442" y="0"/>
                </a:cxn>
                <a:cxn ang="0">
                  <a:pos x="438" y="0"/>
                </a:cxn>
                <a:cxn ang="0">
                  <a:pos x="438" y="0"/>
                </a:cxn>
                <a:cxn ang="0">
                  <a:pos x="164" y="0"/>
                </a:cxn>
                <a:cxn ang="0">
                  <a:pos x="140" y="2"/>
                </a:cxn>
                <a:cxn ang="0">
                  <a:pos x="90" y="16"/>
                </a:cxn>
                <a:cxn ang="0">
                  <a:pos x="46" y="44"/>
                </a:cxn>
                <a:cxn ang="0">
                  <a:pos x="12" y="84"/>
                </a:cxn>
                <a:cxn ang="0">
                  <a:pos x="0" y="108"/>
                </a:cxn>
                <a:cxn ang="0">
                  <a:pos x="2" y="568"/>
                </a:cxn>
                <a:cxn ang="0">
                  <a:pos x="2" y="582"/>
                </a:cxn>
                <a:cxn ang="0">
                  <a:pos x="10" y="606"/>
                </a:cxn>
                <a:cxn ang="0">
                  <a:pos x="26" y="622"/>
                </a:cxn>
                <a:cxn ang="0">
                  <a:pos x="44" y="630"/>
                </a:cxn>
                <a:cxn ang="0">
                  <a:pos x="64" y="632"/>
                </a:cxn>
                <a:cxn ang="0">
                  <a:pos x="82" y="624"/>
                </a:cxn>
                <a:cxn ang="0">
                  <a:pos x="96" y="610"/>
                </a:cxn>
                <a:cxn ang="0">
                  <a:pos x="106" y="586"/>
                </a:cxn>
                <a:cxn ang="0">
                  <a:pos x="108" y="202"/>
                </a:cxn>
              </a:cxnLst>
              <a:rect l="0" t="0" r="r" b="b"/>
              <a:pathLst>
                <a:path w="606" h="1316">
                  <a:moveTo>
                    <a:pt x="108" y="202"/>
                  </a:moveTo>
                  <a:lnTo>
                    <a:pt x="136" y="202"/>
                  </a:lnTo>
                  <a:lnTo>
                    <a:pt x="136" y="1238"/>
                  </a:lnTo>
                  <a:lnTo>
                    <a:pt x="136" y="1238"/>
                  </a:lnTo>
                  <a:lnTo>
                    <a:pt x="138" y="1256"/>
                  </a:lnTo>
                  <a:lnTo>
                    <a:pt x="142" y="1272"/>
                  </a:lnTo>
                  <a:lnTo>
                    <a:pt x="150" y="1286"/>
                  </a:lnTo>
                  <a:lnTo>
                    <a:pt x="160" y="1298"/>
                  </a:lnTo>
                  <a:lnTo>
                    <a:pt x="170" y="1306"/>
                  </a:lnTo>
                  <a:lnTo>
                    <a:pt x="184" y="1312"/>
                  </a:lnTo>
                  <a:lnTo>
                    <a:pt x="198" y="1314"/>
                  </a:lnTo>
                  <a:lnTo>
                    <a:pt x="212" y="1316"/>
                  </a:lnTo>
                  <a:lnTo>
                    <a:pt x="226" y="1314"/>
                  </a:lnTo>
                  <a:lnTo>
                    <a:pt x="240" y="1310"/>
                  </a:lnTo>
                  <a:lnTo>
                    <a:pt x="252" y="1304"/>
                  </a:lnTo>
                  <a:lnTo>
                    <a:pt x="264" y="1296"/>
                  </a:lnTo>
                  <a:lnTo>
                    <a:pt x="274" y="1286"/>
                  </a:lnTo>
                  <a:lnTo>
                    <a:pt x="280" y="1272"/>
                  </a:lnTo>
                  <a:lnTo>
                    <a:pt x="286" y="1256"/>
                  </a:lnTo>
                  <a:lnTo>
                    <a:pt x="288" y="1238"/>
                  </a:lnTo>
                  <a:lnTo>
                    <a:pt x="288" y="630"/>
                  </a:lnTo>
                  <a:lnTo>
                    <a:pt x="312" y="630"/>
                  </a:lnTo>
                  <a:lnTo>
                    <a:pt x="312" y="1238"/>
                  </a:lnTo>
                  <a:lnTo>
                    <a:pt x="312" y="1238"/>
                  </a:lnTo>
                  <a:lnTo>
                    <a:pt x="314" y="1256"/>
                  </a:lnTo>
                  <a:lnTo>
                    <a:pt x="318" y="1272"/>
                  </a:lnTo>
                  <a:lnTo>
                    <a:pt x="326" y="1286"/>
                  </a:lnTo>
                  <a:lnTo>
                    <a:pt x="336" y="1298"/>
                  </a:lnTo>
                  <a:lnTo>
                    <a:pt x="348" y="1306"/>
                  </a:lnTo>
                  <a:lnTo>
                    <a:pt x="360" y="1312"/>
                  </a:lnTo>
                  <a:lnTo>
                    <a:pt x="374" y="1314"/>
                  </a:lnTo>
                  <a:lnTo>
                    <a:pt x="388" y="1316"/>
                  </a:lnTo>
                  <a:lnTo>
                    <a:pt x="402" y="1314"/>
                  </a:lnTo>
                  <a:lnTo>
                    <a:pt x="416" y="1310"/>
                  </a:lnTo>
                  <a:lnTo>
                    <a:pt x="428" y="1304"/>
                  </a:lnTo>
                  <a:lnTo>
                    <a:pt x="440" y="1296"/>
                  </a:lnTo>
                  <a:lnTo>
                    <a:pt x="450" y="1286"/>
                  </a:lnTo>
                  <a:lnTo>
                    <a:pt x="458" y="1272"/>
                  </a:lnTo>
                  <a:lnTo>
                    <a:pt x="462" y="1256"/>
                  </a:lnTo>
                  <a:lnTo>
                    <a:pt x="464" y="1238"/>
                  </a:lnTo>
                  <a:lnTo>
                    <a:pt x="464" y="204"/>
                  </a:lnTo>
                  <a:lnTo>
                    <a:pt x="464" y="204"/>
                  </a:lnTo>
                  <a:lnTo>
                    <a:pt x="494" y="20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496" y="584"/>
                  </a:lnTo>
                  <a:lnTo>
                    <a:pt x="498" y="596"/>
                  </a:lnTo>
                  <a:lnTo>
                    <a:pt x="504" y="606"/>
                  </a:lnTo>
                  <a:lnTo>
                    <a:pt x="512" y="616"/>
                  </a:lnTo>
                  <a:lnTo>
                    <a:pt x="520" y="622"/>
                  </a:lnTo>
                  <a:lnTo>
                    <a:pt x="530" y="626"/>
                  </a:lnTo>
                  <a:lnTo>
                    <a:pt x="540" y="628"/>
                  </a:lnTo>
                  <a:lnTo>
                    <a:pt x="550" y="630"/>
                  </a:lnTo>
                  <a:lnTo>
                    <a:pt x="560" y="628"/>
                  </a:lnTo>
                  <a:lnTo>
                    <a:pt x="572" y="626"/>
                  </a:lnTo>
                  <a:lnTo>
                    <a:pt x="580" y="622"/>
                  </a:lnTo>
                  <a:lnTo>
                    <a:pt x="590" y="616"/>
                  </a:lnTo>
                  <a:lnTo>
                    <a:pt x="596" y="606"/>
                  </a:lnTo>
                  <a:lnTo>
                    <a:pt x="602" y="596"/>
                  </a:lnTo>
                  <a:lnTo>
                    <a:pt x="606" y="584"/>
                  </a:lnTo>
                  <a:lnTo>
                    <a:pt x="606" y="572"/>
                  </a:lnTo>
                  <a:lnTo>
                    <a:pt x="606" y="176"/>
                  </a:lnTo>
                  <a:lnTo>
                    <a:pt x="606" y="170"/>
                  </a:lnTo>
                  <a:lnTo>
                    <a:pt x="606" y="170"/>
                  </a:lnTo>
                  <a:lnTo>
                    <a:pt x="606" y="152"/>
                  </a:lnTo>
                  <a:lnTo>
                    <a:pt x="604" y="136"/>
                  </a:lnTo>
                  <a:lnTo>
                    <a:pt x="600" y="120"/>
                  </a:lnTo>
                  <a:lnTo>
                    <a:pt x="594" y="104"/>
                  </a:lnTo>
                  <a:lnTo>
                    <a:pt x="588" y="88"/>
                  </a:lnTo>
                  <a:lnTo>
                    <a:pt x="580" y="74"/>
                  </a:lnTo>
                  <a:lnTo>
                    <a:pt x="570" y="62"/>
                  </a:lnTo>
                  <a:lnTo>
                    <a:pt x="560" y="50"/>
                  </a:lnTo>
                  <a:lnTo>
                    <a:pt x="548" y="38"/>
                  </a:lnTo>
                  <a:lnTo>
                    <a:pt x="534" y="28"/>
                  </a:lnTo>
                  <a:lnTo>
                    <a:pt x="522" y="20"/>
                  </a:lnTo>
                  <a:lnTo>
                    <a:pt x="506" y="12"/>
                  </a:lnTo>
                  <a:lnTo>
                    <a:pt x="492" y="8"/>
                  </a:lnTo>
                  <a:lnTo>
                    <a:pt x="476" y="4"/>
                  </a:lnTo>
                  <a:lnTo>
                    <a:pt x="460" y="0"/>
                  </a:lnTo>
                  <a:lnTo>
                    <a:pt x="442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0" y="2"/>
                  </a:lnTo>
                  <a:lnTo>
                    <a:pt x="114" y="8"/>
                  </a:lnTo>
                  <a:lnTo>
                    <a:pt x="90" y="16"/>
                  </a:lnTo>
                  <a:lnTo>
                    <a:pt x="68" y="28"/>
                  </a:lnTo>
                  <a:lnTo>
                    <a:pt x="46" y="44"/>
                  </a:lnTo>
                  <a:lnTo>
                    <a:pt x="28" y="62"/>
                  </a:lnTo>
                  <a:lnTo>
                    <a:pt x="12" y="84"/>
                  </a:lnTo>
                  <a:lnTo>
                    <a:pt x="6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2" y="568"/>
                  </a:lnTo>
                  <a:lnTo>
                    <a:pt x="2" y="568"/>
                  </a:lnTo>
                  <a:lnTo>
                    <a:pt x="2" y="582"/>
                  </a:lnTo>
                  <a:lnTo>
                    <a:pt x="6" y="594"/>
                  </a:lnTo>
                  <a:lnTo>
                    <a:pt x="10" y="606"/>
                  </a:lnTo>
                  <a:lnTo>
                    <a:pt x="18" y="614"/>
                  </a:lnTo>
                  <a:lnTo>
                    <a:pt x="26" y="622"/>
                  </a:lnTo>
                  <a:lnTo>
                    <a:pt x="34" y="628"/>
                  </a:lnTo>
                  <a:lnTo>
                    <a:pt x="44" y="630"/>
                  </a:lnTo>
                  <a:lnTo>
                    <a:pt x="54" y="632"/>
                  </a:lnTo>
                  <a:lnTo>
                    <a:pt x="64" y="632"/>
                  </a:lnTo>
                  <a:lnTo>
                    <a:pt x="74" y="630"/>
                  </a:lnTo>
                  <a:lnTo>
                    <a:pt x="82" y="624"/>
                  </a:lnTo>
                  <a:lnTo>
                    <a:pt x="90" y="618"/>
                  </a:lnTo>
                  <a:lnTo>
                    <a:pt x="96" y="610"/>
                  </a:lnTo>
                  <a:lnTo>
                    <a:pt x="102" y="600"/>
                  </a:lnTo>
                  <a:lnTo>
                    <a:pt x="106" y="586"/>
                  </a:lnTo>
                  <a:lnTo>
                    <a:pt x="106" y="572"/>
                  </a:lnTo>
                  <a:lnTo>
                    <a:pt x="108" y="2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" name="Freeform 9"/>
            <p:cNvSpPr>
              <a:spLocks/>
            </p:cNvSpPr>
            <p:nvPr/>
          </p:nvSpPr>
          <p:spPr bwMode="auto">
            <a:xfrm>
              <a:off x="5446713" y="2151063"/>
              <a:ext cx="415925" cy="415925"/>
            </a:xfrm>
            <a:custGeom>
              <a:avLst/>
              <a:gdLst/>
              <a:ahLst/>
              <a:cxnLst>
                <a:cxn ang="0">
                  <a:pos x="132" y="262"/>
                </a:cxn>
                <a:cxn ang="0">
                  <a:pos x="158" y="258"/>
                </a:cxn>
                <a:cxn ang="0">
                  <a:pos x="182" y="250"/>
                </a:cxn>
                <a:cxn ang="0">
                  <a:pos x="204" y="238"/>
                </a:cxn>
                <a:cxn ang="0">
                  <a:pos x="224" y="222"/>
                </a:cxn>
                <a:cxn ang="0">
                  <a:pos x="240" y="204"/>
                </a:cxn>
                <a:cxn ang="0">
                  <a:pos x="252" y="182"/>
                </a:cxn>
                <a:cxn ang="0">
                  <a:pos x="260" y="156"/>
                </a:cxn>
                <a:cxn ang="0">
                  <a:pos x="262" y="130"/>
                </a:cxn>
                <a:cxn ang="0">
                  <a:pos x="262" y="116"/>
                </a:cxn>
                <a:cxn ang="0">
                  <a:pos x="256" y="92"/>
                </a:cxn>
                <a:cxn ang="0">
                  <a:pos x="246" y="68"/>
                </a:cxn>
                <a:cxn ang="0">
                  <a:pos x="232" y="48"/>
                </a:cxn>
                <a:cxn ang="0">
                  <a:pos x="214" y="30"/>
                </a:cxn>
                <a:cxn ang="0">
                  <a:pos x="194" y="16"/>
                </a:cxn>
                <a:cxn ang="0">
                  <a:pos x="170" y="6"/>
                </a:cxn>
                <a:cxn ang="0">
                  <a:pos x="144" y="0"/>
                </a:cxn>
                <a:cxn ang="0">
                  <a:pos x="132" y="0"/>
                </a:cxn>
                <a:cxn ang="0">
                  <a:pos x="104" y="2"/>
                </a:cxn>
                <a:cxn ang="0">
                  <a:pos x="80" y="10"/>
                </a:cxn>
                <a:cxn ang="0">
                  <a:pos x="58" y="22"/>
                </a:cxn>
                <a:cxn ang="0">
                  <a:pos x="38" y="38"/>
                </a:cxn>
                <a:cxn ang="0">
                  <a:pos x="22" y="58"/>
                </a:cxn>
                <a:cxn ang="0">
                  <a:pos x="10" y="80"/>
                </a:cxn>
                <a:cxn ang="0">
                  <a:pos x="4" y="104"/>
                </a:cxn>
                <a:cxn ang="0">
                  <a:pos x="0" y="130"/>
                </a:cxn>
                <a:cxn ang="0">
                  <a:pos x="2" y="144"/>
                </a:cxn>
                <a:cxn ang="0">
                  <a:pos x="6" y="170"/>
                </a:cxn>
                <a:cxn ang="0">
                  <a:pos x="16" y="192"/>
                </a:cxn>
                <a:cxn ang="0">
                  <a:pos x="30" y="214"/>
                </a:cxn>
                <a:cxn ang="0">
                  <a:pos x="48" y="232"/>
                </a:cxn>
                <a:cxn ang="0">
                  <a:pos x="68" y="246"/>
                </a:cxn>
                <a:cxn ang="0">
                  <a:pos x="92" y="256"/>
                </a:cxn>
                <a:cxn ang="0">
                  <a:pos x="118" y="260"/>
                </a:cxn>
                <a:cxn ang="0">
                  <a:pos x="132" y="262"/>
                </a:cxn>
              </a:cxnLst>
              <a:rect l="0" t="0" r="r" b="b"/>
              <a:pathLst>
                <a:path w="262" h="262">
                  <a:moveTo>
                    <a:pt x="132" y="262"/>
                  </a:moveTo>
                  <a:lnTo>
                    <a:pt x="132" y="262"/>
                  </a:lnTo>
                  <a:lnTo>
                    <a:pt x="144" y="260"/>
                  </a:lnTo>
                  <a:lnTo>
                    <a:pt x="158" y="258"/>
                  </a:lnTo>
                  <a:lnTo>
                    <a:pt x="170" y="256"/>
                  </a:lnTo>
                  <a:lnTo>
                    <a:pt x="182" y="250"/>
                  </a:lnTo>
                  <a:lnTo>
                    <a:pt x="194" y="246"/>
                  </a:lnTo>
                  <a:lnTo>
                    <a:pt x="204" y="238"/>
                  </a:lnTo>
                  <a:lnTo>
                    <a:pt x="214" y="232"/>
                  </a:lnTo>
                  <a:lnTo>
                    <a:pt x="224" y="222"/>
                  </a:lnTo>
                  <a:lnTo>
                    <a:pt x="232" y="214"/>
                  </a:lnTo>
                  <a:lnTo>
                    <a:pt x="240" y="204"/>
                  </a:lnTo>
                  <a:lnTo>
                    <a:pt x="246" y="192"/>
                  </a:lnTo>
                  <a:lnTo>
                    <a:pt x="252" y="182"/>
                  </a:lnTo>
                  <a:lnTo>
                    <a:pt x="256" y="170"/>
                  </a:lnTo>
                  <a:lnTo>
                    <a:pt x="260" y="156"/>
                  </a:lnTo>
                  <a:lnTo>
                    <a:pt x="262" y="144"/>
                  </a:lnTo>
                  <a:lnTo>
                    <a:pt x="262" y="130"/>
                  </a:lnTo>
                  <a:lnTo>
                    <a:pt x="262" y="130"/>
                  </a:lnTo>
                  <a:lnTo>
                    <a:pt x="262" y="116"/>
                  </a:lnTo>
                  <a:lnTo>
                    <a:pt x="260" y="104"/>
                  </a:lnTo>
                  <a:lnTo>
                    <a:pt x="256" y="92"/>
                  </a:lnTo>
                  <a:lnTo>
                    <a:pt x="252" y="80"/>
                  </a:lnTo>
                  <a:lnTo>
                    <a:pt x="246" y="68"/>
                  </a:lnTo>
                  <a:lnTo>
                    <a:pt x="240" y="58"/>
                  </a:lnTo>
                  <a:lnTo>
                    <a:pt x="232" y="48"/>
                  </a:lnTo>
                  <a:lnTo>
                    <a:pt x="224" y="38"/>
                  </a:lnTo>
                  <a:lnTo>
                    <a:pt x="214" y="30"/>
                  </a:lnTo>
                  <a:lnTo>
                    <a:pt x="204" y="22"/>
                  </a:lnTo>
                  <a:lnTo>
                    <a:pt x="194" y="16"/>
                  </a:lnTo>
                  <a:lnTo>
                    <a:pt x="182" y="10"/>
                  </a:lnTo>
                  <a:lnTo>
                    <a:pt x="170" y="6"/>
                  </a:lnTo>
                  <a:lnTo>
                    <a:pt x="158" y="2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18" y="0"/>
                  </a:lnTo>
                  <a:lnTo>
                    <a:pt x="104" y="2"/>
                  </a:lnTo>
                  <a:lnTo>
                    <a:pt x="92" y="6"/>
                  </a:lnTo>
                  <a:lnTo>
                    <a:pt x="80" y="10"/>
                  </a:lnTo>
                  <a:lnTo>
                    <a:pt x="68" y="16"/>
                  </a:lnTo>
                  <a:lnTo>
                    <a:pt x="58" y="22"/>
                  </a:lnTo>
                  <a:lnTo>
                    <a:pt x="48" y="30"/>
                  </a:lnTo>
                  <a:lnTo>
                    <a:pt x="38" y="38"/>
                  </a:lnTo>
                  <a:lnTo>
                    <a:pt x="30" y="48"/>
                  </a:lnTo>
                  <a:lnTo>
                    <a:pt x="22" y="58"/>
                  </a:lnTo>
                  <a:lnTo>
                    <a:pt x="16" y="68"/>
                  </a:lnTo>
                  <a:lnTo>
                    <a:pt x="10" y="80"/>
                  </a:lnTo>
                  <a:lnTo>
                    <a:pt x="6" y="92"/>
                  </a:lnTo>
                  <a:lnTo>
                    <a:pt x="4" y="104"/>
                  </a:lnTo>
                  <a:lnTo>
                    <a:pt x="2" y="116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" y="144"/>
                  </a:lnTo>
                  <a:lnTo>
                    <a:pt x="4" y="156"/>
                  </a:lnTo>
                  <a:lnTo>
                    <a:pt x="6" y="170"/>
                  </a:lnTo>
                  <a:lnTo>
                    <a:pt x="10" y="182"/>
                  </a:lnTo>
                  <a:lnTo>
                    <a:pt x="16" y="192"/>
                  </a:lnTo>
                  <a:lnTo>
                    <a:pt x="22" y="204"/>
                  </a:lnTo>
                  <a:lnTo>
                    <a:pt x="30" y="214"/>
                  </a:lnTo>
                  <a:lnTo>
                    <a:pt x="38" y="222"/>
                  </a:lnTo>
                  <a:lnTo>
                    <a:pt x="48" y="232"/>
                  </a:lnTo>
                  <a:lnTo>
                    <a:pt x="58" y="238"/>
                  </a:lnTo>
                  <a:lnTo>
                    <a:pt x="68" y="246"/>
                  </a:lnTo>
                  <a:lnTo>
                    <a:pt x="80" y="250"/>
                  </a:lnTo>
                  <a:lnTo>
                    <a:pt x="92" y="256"/>
                  </a:lnTo>
                  <a:lnTo>
                    <a:pt x="104" y="258"/>
                  </a:lnTo>
                  <a:lnTo>
                    <a:pt x="118" y="260"/>
                  </a:lnTo>
                  <a:lnTo>
                    <a:pt x="132" y="262"/>
                  </a:lnTo>
                  <a:lnTo>
                    <a:pt x="132" y="2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269803" y="2626366"/>
            <a:ext cx="360040" cy="958919"/>
            <a:chOff x="5167313" y="2151063"/>
            <a:chExt cx="962025" cy="2562225"/>
          </a:xfrm>
          <a:solidFill>
            <a:srgbClr val="002060"/>
          </a:solidFill>
        </p:grpSpPr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5167313" y="2624138"/>
              <a:ext cx="962025" cy="2089150"/>
            </a:xfrm>
            <a:custGeom>
              <a:avLst/>
              <a:gdLst/>
              <a:ahLst/>
              <a:cxnLst>
                <a:cxn ang="0">
                  <a:pos x="136" y="202"/>
                </a:cxn>
                <a:cxn ang="0">
                  <a:pos x="136" y="1238"/>
                </a:cxn>
                <a:cxn ang="0">
                  <a:pos x="142" y="1272"/>
                </a:cxn>
                <a:cxn ang="0">
                  <a:pos x="160" y="1298"/>
                </a:cxn>
                <a:cxn ang="0">
                  <a:pos x="184" y="1312"/>
                </a:cxn>
                <a:cxn ang="0">
                  <a:pos x="212" y="1316"/>
                </a:cxn>
                <a:cxn ang="0">
                  <a:pos x="240" y="1310"/>
                </a:cxn>
                <a:cxn ang="0">
                  <a:pos x="264" y="1296"/>
                </a:cxn>
                <a:cxn ang="0">
                  <a:pos x="280" y="1272"/>
                </a:cxn>
                <a:cxn ang="0">
                  <a:pos x="288" y="1238"/>
                </a:cxn>
                <a:cxn ang="0">
                  <a:pos x="312" y="630"/>
                </a:cxn>
                <a:cxn ang="0">
                  <a:pos x="312" y="1238"/>
                </a:cxn>
                <a:cxn ang="0">
                  <a:pos x="318" y="1272"/>
                </a:cxn>
                <a:cxn ang="0">
                  <a:pos x="336" y="1298"/>
                </a:cxn>
                <a:cxn ang="0">
                  <a:pos x="360" y="1312"/>
                </a:cxn>
                <a:cxn ang="0">
                  <a:pos x="388" y="1316"/>
                </a:cxn>
                <a:cxn ang="0">
                  <a:pos x="416" y="1310"/>
                </a:cxn>
                <a:cxn ang="0">
                  <a:pos x="440" y="1296"/>
                </a:cxn>
                <a:cxn ang="0">
                  <a:pos x="458" y="1272"/>
                </a:cxn>
                <a:cxn ang="0">
                  <a:pos x="464" y="1238"/>
                </a:cxn>
                <a:cxn ang="0">
                  <a:pos x="464" y="204"/>
                </a:cxn>
                <a:cxn ang="0">
                  <a:pos x="494" y="572"/>
                </a:cxn>
                <a:cxn ang="0">
                  <a:pos x="496" y="584"/>
                </a:cxn>
                <a:cxn ang="0">
                  <a:pos x="504" y="606"/>
                </a:cxn>
                <a:cxn ang="0">
                  <a:pos x="520" y="622"/>
                </a:cxn>
                <a:cxn ang="0">
                  <a:pos x="540" y="628"/>
                </a:cxn>
                <a:cxn ang="0">
                  <a:pos x="560" y="628"/>
                </a:cxn>
                <a:cxn ang="0">
                  <a:pos x="580" y="622"/>
                </a:cxn>
                <a:cxn ang="0">
                  <a:pos x="596" y="606"/>
                </a:cxn>
                <a:cxn ang="0">
                  <a:pos x="606" y="584"/>
                </a:cxn>
                <a:cxn ang="0">
                  <a:pos x="606" y="176"/>
                </a:cxn>
                <a:cxn ang="0">
                  <a:pos x="606" y="170"/>
                </a:cxn>
                <a:cxn ang="0">
                  <a:pos x="604" y="136"/>
                </a:cxn>
                <a:cxn ang="0">
                  <a:pos x="594" y="104"/>
                </a:cxn>
                <a:cxn ang="0">
                  <a:pos x="580" y="74"/>
                </a:cxn>
                <a:cxn ang="0">
                  <a:pos x="560" y="50"/>
                </a:cxn>
                <a:cxn ang="0">
                  <a:pos x="534" y="28"/>
                </a:cxn>
                <a:cxn ang="0">
                  <a:pos x="506" y="12"/>
                </a:cxn>
                <a:cxn ang="0">
                  <a:pos x="476" y="4"/>
                </a:cxn>
                <a:cxn ang="0">
                  <a:pos x="442" y="0"/>
                </a:cxn>
                <a:cxn ang="0">
                  <a:pos x="438" y="0"/>
                </a:cxn>
                <a:cxn ang="0">
                  <a:pos x="438" y="0"/>
                </a:cxn>
                <a:cxn ang="0">
                  <a:pos x="164" y="0"/>
                </a:cxn>
                <a:cxn ang="0">
                  <a:pos x="140" y="2"/>
                </a:cxn>
                <a:cxn ang="0">
                  <a:pos x="90" y="16"/>
                </a:cxn>
                <a:cxn ang="0">
                  <a:pos x="46" y="44"/>
                </a:cxn>
                <a:cxn ang="0">
                  <a:pos x="12" y="84"/>
                </a:cxn>
                <a:cxn ang="0">
                  <a:pos x="0" y="108"/>
                </a:cxn>
                <a:cxn ang="0">
                  <a:pos x="2" y="568"/>
                </a:cxn>
                <a:cxn ang="0">
                  <a:pos x="2" y="582"/>
                </a:cxn>
                <a:cxn ang="0">
                  <a:pos x="10" y="606"/>
                </a:cxn>
                <a:cxn ang="0">
                  <a:pos x="26" y="622"/>
                </a:cxn>
                <a:cxn ang="0">
                  <a:pos x="44" y="630"/>
                </a:cxn>
                <a:cxn ang="0">
                  <a:pos x="64" y="632"/>
                </a:cxn>
                <a:cxn ang="0">
                  <a:pos x="82" y="624"/>
                </a:cxn>
                <a:cxn ang="0">
                  <a:pos x="96" y="610"/>
                </a:cxn>
                <a:cxn ang="0">
                  <a:pos x="106" y="586"/>
                </a:cxn>
                <a:cxn ang="0">
                  <a:pos x="108" y="202"/>
                </a:cxn>
              </a:cxnLst>
              <a:rect l="0" t="0" r="r" b="b"/>
              <a:pathLst>
                <a:path w="606" h="1316">
                  <a:moveTo>
                    <a:pt x="108" y="202"/>
                  </a:moveTo>
                  <a:lnTo>
                    <a:pt x="136" y="202"/>
                  </a:lnTo>
                  <a:lnTo>
                    <a:pt x="136" y="1238"/>
                  </a:lnTo>
                  <a:lnTo>
                    <a:pt x="136" y="1238"/>
                  </a:lnTo>
                  <a:lnTo>
                    <a:pt x="138" y="1256"/>
                  </a:lnTo>
                  <a:lnTo>
                    <a:pt x="142" y="1272"/>
                  </a:lnTo>
                  <a:lnTo>
                    <a:pt x="150" y="1286"/>
                  </a:lnTo>
                  <a:lnTo>
                    <a:pt x="160" y="1298"/>
                  </a:lnTo>
                  <a:lnTo>
                    <a:pt x="170" y="1306"/>
                  </a:lnTo>
                  <a:lnTo>
                    <a:pt x="184" y="1312"/>
                  </a:lnTo>
                  <a:lnTo>
                    <a:pt x="198" y="1314"/>
                  </a:lnTo>
                  <a:lnTo>
                    <a:pt x="212" y="1316"/>
                  </a:lnTo>
                  <a:lnTo>
                    <a:pt x="226" y="1314"/>
                  </a:lnTo>
                  <a:lnTo>
                    <a:pt x="240" y="1310"/>
                  </a:lnTo>
                  <a:lnTo>
                    <a:pt x="252" y="1304"/>
                  </a:lnTo>
                  <a:lnTo>
                    <a:pt x="264" y="1296"/>
                  </a:lnTo>
                  <a:lnTo>
                    <a:pt x="274" y="1286"/>
                  </a:lnTo>
                  <a:lnTo>
                    <a:pt x="280" y="1272"/>
                  </a:lnTo>
                  <a:lnTo>
                    <a:pt x="286" y="1256"/>
                  </a:lnTo>
                  <a:lnTo>
                    <a:pt x="288" y="1238"/>
                  </a:lnTo>
                  <a:lnTo>
                    <a:pt x="288" y="630"/>
                  </a:lnTo>
                  <a:lnTo>
                    <a:pt x="312" y="630"/>
                  </a:lnTo>
                  <a:lnTo>
                    <a:pt x="312" y="1238"/>
                  </a:lnTo>
                  <a:lnTo>
                    <a:pt x="312" y="1238"/>
                  </a:lnTo>
                  <a:lnTo>
                    <a:pt x="314" y="1256"/>
                  </a:lnTo>
                  <a:lnTo>
                    <a:pt x="318" y="1272"/>
                  </a:lnTo>
                  <a:lnTo>
                    <a:pt x="326" y="1286"/>
                  </a:lnTo>
                  <a:lnTo>
                    <a:pt x="336" y="1298"/>
                  </a:lnTo>
                  <a:lnTo>
                    <a:pt x="348" y="1306"/>
                  </a:lnTo>
                  <a:lnTo>
                    <a:pt x="360" y="1312"/>
                  </a:lnTo>
                  <a:lnTo>
                    <a:pt x="374" y="1314"/>
                  </a:lnTo>
                  <a:lnTo>
                    <a:pt x="388" y="1316"/>
                  </a:lnTo>
                  <a:lnTo>
                    <a:pt x="402" y="1314"/>
                  </a:lnTo>
                  <a:lnTo>
                    <a:pt x="416" y="1310"/>
                  </a:lnTo>
                  <a:lnTo>
                    <a:pt x="428" y="1304"/>
                  </a:lnTo>
                  <a:lnTo>
                    <a:pt x="440" y="1296"/>
                  </a:lnTo>
                  <a:lnTo>
                    <a:pt x="450" y="1286"/>
                  </a:lnTo>
                  <a:lnTo>
                    <a:pt x="458" y="1272"/>
                  </a:lnTo>
                  <a:lnTo>
                    <a:pt x="462" y="1256"/>
                  </a:lnTo>
                  <a:lnTo>
                    <a:pt x="464" y="1238"/>
                  </a:lnTo>
                  <a:lnTo>
                    <a:pt x="464" y="204"/>
                  </a:lnTo>
                  <a:lnTo>
                    <a:pt x="464" y="204"/>
                  </a:lnTo>
                  <a:lnTo>
                    <a:pt x="494" y="20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496" y="584"/>
                  </a:lnTo>
                  <a:lnTo>
                    <a:pt x="498" y="596"/>
                  </a:lnTo>
                  <a:lnTo>
                    <a:pt x="504" y="606"/>
                  </a:lnTo>
                  <a:lnTo>
                    <a:pt x="512" y="616"/>
                  </a:lnTo>
                  <a:lnTo>
                    <a:pt x="520" y="622"/>
                  </a:lnTo>
                  <a:lnTo>
                    <a:pt x="530" y="626"/>
                  </a:lnTo>
                  <a:lnTo>
                    <a:pt x="540" y="628"/>
                  </a:lnTo>
                  <a:lnTo>
                    <a:pt x="550" y="630"/>
                  </a:lnTo>
                  <a:lnTo>
                    <a:pt x="560" y="628"/>
                  </a:lnTo>
                  <a:lnTo>
                    <a:pt x="572" y="626"/>
                  </a:lnTo>
                  <a:lnTo>
                    <a:pt x="580" y="622"/>
                  </a:lnTo>
                  <a:lnTo>
                    <a:pt x="590" y="616"/>
                  </a:lnTo>
                  <a:lnTo>
                    <a:pt x="596" y="606"/>
                  </a:lnTo>
                  <a:lnTo>
                    <a:pt x="602" y="596"/>
                  </a:lnTo>
                  <a:lnTo>
                    <a:pt x="606" y="584"/>
                  </a:lnTo>
                  <a:lnTo>
                    <a:pt x="606" y="572"/>
                  </a:lnTo>
                  <a:lnTo>
                    <a:pt x="606" y="176"/>
                  </a:lnTo>
                  <a:lnTo>
                    <a:pt x="606" y="170"/>
                  </a:lnTo>
                  <a:lnTo>
                    <a:pt x="606" y="170"/>
                  </a:lnTo>
                  <a:lnTo>
                    <a:pt x="606" y="152"/>
                  </a:lnTo>
                  <a:lnTo>
                    <a:pt x="604" y="136"/>
                  </a:lnTo>
                  <a:lnTo>
                    <a:pt x="600" y="120"/>
                  </a:lnTo>
                  <a:lnTo>
                    <a:pt x="594" y="104"/>
                  </a:lnTo>
                  <a:lnTo>
                    <a:pt x="588" y="88"/>
                  </a:lnTo>
                  <a:lnTo>
                    <a:pt x="580" y="74"/>
                  </a:lnTo>
                  <a:lnTo>
                    <a:pt x="570" y="62"/>
                  </a:lnTo>
                  <a:lnTo>
                    <a:pt x="560" y="50"/>
                  </a:lnTo>
                  <a:lnTo>
                    <a:pt x="548" y="38"/>
                  </a:lnTo>
                  <a:lnTo>
                    <a:pt x="534" y="28"/>
                  </a:lnTo>
                  <a:lnTo>
                    <a:pt x="522" y="20"/>
                  </a:lnTo>
                  <a:lnTo>
                    <a:pt x="506" y="12"/>
                  </a:lnTo>
                  <a:lnTo>
                    <a:pt x="492" y="8"/>
                  </a:lnTo>
                  <a:lnTo>
                    <a:pt x="476" y="4"/>
                  </a:lnTo>
                  <a:lnTo>
                    <a:pt x="460" y="0"/>
                  </a:lnTo>
                  <a:lnTo>
                    <a:pt x="442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0" y="2"/>
                  </a:lnTo>
                  <a:lnTo>
                    <a:pt x="114" y="8"/>
                  </a:lnTo>
                  <a:lnTo>
                    <a:pt x="90" y="16"/>
                  </a:lnTo>
                  <a:lnTo>
                    <a:pt x="68" y="28"/>
                  </a:lnTo>
                  <a:lnTo>
                    <a:pt x="46" y="44"/>
                  </a:lnTo>
                  <a:lnTo>
                    <a:pt x="28" y="62"/>
                  </a:lnTo>
                  <a:lnTo>
                    <a:pt x="12" y="84"/>
                  </a:lnTo>
                  <a:lnTo>
                    <a:pt x="6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2" y="568"/>
                  </a:lnTo>
                  <a:lnTo>
                    <a:pt x="2" y="568"/>
                  </a:lnTo>
                  <a:lnTo>
                    <a:pt x="2" y="582"/>
                  </a:lnTo>
                  <a:lnTo>
                    <a:pt x="6" y="594"/>
                  </a:lnTo>
                  <a:lnTo>
                    <a:pt x="10" y="606"/>
                  </a:lnTo>
                  <a:lnTo>
                    <a:pt x="18" y="614"/>
                  </a:lnTo>
                  <a:lnTo>
                    <a:pt x="26" y="622"/>
                  </a:lnTo>
                  <a:lnTo>
                    <a:pt x="34" y="628"/>
                  </a:lnTo>
                  <a:lnTo>
                    <a:pt x="44" y="630"/>
                  </a:lnTo>
                  <a:lnTo>
                    <a:pt x="54" y="632"/>
                  </a:lnTo>
                  <a:lnTo>
                    <a:pt x="64" y="632"/>
                  </a:lnTo>
                  <a:lnTo>
                    <a:pt x="74" y="630"/>
                  </a:lnTo>
                  <a:lnTo>
                    <a:pt x="82" y="624"/>
                  </a:lnTo>
                  <a:lnTo>
                    <a:pt x="90" y="618"/>
                  </a:lnTo>
                  <a:lnTo>
                    <a:pt x="96" y="610"/>
                  </a:lnTo>
                  <a:lnTo>
                    <a:pt x="102" y="600"/>
                  </a:lnTo>
                  <a:lnTo>
                    <a:pt x="106" y="586"/>
                  </a:lnTo>
                  <a:lnTo>
                    <a:pt x="106" y="572"/>
                  </a:lnTo>
                  <a:lnTo>
                    <a:pt x="108" y="2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5446713" y="2151063"/>
              <a:ext cx="415925" cy="415925"/>
            </a:xfrm>
            <a:custGeom>
              <a:avLst/>
              <a:gdLst/>
              <a:ahLst/>
              <a:cxnLst>
                <a:cxn ang="0">
                  <a:pos x="132" y="262"/>
                </a:cxn>
                <a:cxn ang="0">
                  <a:pos x="158" y="258"/>
                </a:cxn>
                <a:cxn ang="0">
                  <a:pos x="182" y="250"/>
                </a:cxn>
                <a:cxn ang="0">
                  <a:pos x="204" y="238"/>
                </a:cxn>
                <a:cxn ang="0">
                  <a:pos x="224" y="222"/>
                </a:cxn>
                <a:cxn ang="0">
                  <a:pos x="240" y="204"/>
                </a:cxn>
                <a:cxn ang="0">
                  <a:pos x="252" y="182"/>
                </a:cxn>
                <a:cxn ang="0">
                  <a:pos x="260" y="156"/>
                </a:cxn>
                <a:cxn ang="0">
                  <a:pos x="262" y="130"/>
                </a:cxn>
                <a:cxn ang="0">
                  <a:pos x="262" y="116"/>
                </a:cxn>
                <a:cxn ang="0">
                  <a:pos x="256" y="92"/>
                </a:cxn>
                <a:cxn ang="0">
                  <a:pos x="246" y="68"/>
                </a:cxn>
                <a:cxn ang="0">
                  <a:pos x="232" y="48"/>
                </a:cxn>
                <a:cxn ang="0">
                  <a:pos x="214" y="30"/>
                </a:cxn>
                <a:cxn ang="0">
                  <a:pos x="194" y="16"/>
                </a:cxn>
                <a:cxn ang="0">
                  <a:pos x="170" y="6"/>
                </a:cxn>
                <a:cxn ang="0">
                  <a:pos x="144" y="0"/>
                </a:cxn>
                <a:cxn ang="0">
                  <a:pos x="132" y="0"/>
                </a:cxn>
                <a:cxn ang="0">
                  <a:pos x="104" y="2"/>
                </a:cxn>
                <a:cxn ang="0">
                  <a:pos x="80" y="10"/>
                </a:cxn>
                <a:cxn ang="0">
                  <a:pos x="58" y="22"/>
                </a:cxn>
                <a:cxn ang="0">
                  <a:pos x="38" y="38"/>
                </a:cxn>
                <a:cxn ang="0">
                  <a:pos x="22" y="58"/>
                </a:cxn>
                <a:cxn ang="0">
                  <a:pos x="10" y="80"/>
                </a:cxn>
                <a:cxn ang="0">
                  <a:pos x="4" y="104"/>
                </a:cxn>
                <a:cxn ang="0">
                  <a:pos x="0" y="130"/>
                </a:cxn>
                <a:cxn ang="0">
                  <a:pos x="2" y="144"/>
                </a:cxn>
                <a:cxn ang="0">
                  <a:pos x="6" y="170"/>
                </a:cxn>
                <a:cxn ang="0">
                  <a:pos x="16" y="192"/>
                </a:cxn>
                <a:cxn ang="0">
                  <a:pos x="30" y="214"/>
                </a:cxn>
                <a:cxn ang="0">
                  <a:pos x="48" y="232"/>
                </a:cxn>
                <a:cxn ang="0">
                  <a:pos x="68" y="246"/>
                </a:cxn>
                <a:cxn ang="0">
                  <a:pos x="92" y="256"/>
                </a:cxn>
                <a:cxn ang="0">
                  <a:pos x="118" y="260"/>
                </a:cxn>
                <a:cxn ang="0">
                  <a:pos x="132" y="262"/>
                </a:cxn>
              </a:cxnLst>
              <a:rect l="0" t="0" r="r" b="b"/>
              <a:pathLst>
                <a:path w="262" h="262">
                  <a:moveTo>
                    <a:pt x="132" y="262"/>
                  </a:moveTo>
                  <a:lnTo>
                    <a:pt x="132" y="262"/>
                  </a:lnTo>
                  <a:lnTo>
                    <a:pt x="144" y="260"/>
                  </a:lnTo>
                  <a:lnTo>
                    <a:pt x="158" y="258"/>
                  </a:lnTo>
                  <a:lnTo>
                    <a:pt x="170" y="256"/>
                  </a:lnTo>
                  <a:lnTo>
                    <a:pt x="182" y="250"/>
                  </a:lnTo>
                  <a:lnTo>
                    <a:pt x="194" y="246"/>
                  </a:lnTo>
                  <a:lnTo>
                    <a:pt x="204" y="238"/>
                  </a:lnTo>
                  <a:lnTo>
                    <a:pt x="214" y="232"/>
                  </a:lnTo>
                  <a:lnTo>
                    <a:pt x="224" y="222"/>
                  </a:lnTo>
                  <a:lnTo>
                    <a:pt x="232" y="214"/>
                  </a:lnTo>
                  <a:lnTo>
                    <a:pt x="240" y="204"/>
                  </a:lnTo>
                  <a:lnTo>
                    <a:pt x="246" y="192"/>
                  </a:lnTo>
                  <a:lnTo>
                    <a:pt x="252" y="182"/>
                  </a:lnTo>
                  <a:lnTo>
                    <a:pt x="256" y="170"/>
                  </a:lnTo>
                  <a:lnTo>
                    <a:pt x="260" y="156"/>
                  </a:lnTo>
                  <a:lnTo>
                    <a:pt x="262" y="144"/>
                  </a:lnTo>
                  <a:lnTo>
                    <a:pt x="262" y="130"/>
                  </a:lnTo>
                  <a:lnTo>
                    <a:pt x="262" y="130"/>
                  </a:lnTo>
                  <a:lnTo>
                    <a:pt x="262" y="116"/>
                  </a:lnTo>
                  <a:lnTo>
                    <a:pt x="260" y="104"/>
                  </a:lnTo>
                  <a:lnTo>
                    <a:pt x="256" y="92"/>
                  </a:lnTo>
                  <a:lnTo>
                    <a:pt x="252" y="80"/>
                  </a:lnTo>
                  <a:lnTo>
                    <a:pt x="246" y="68"/>
                  </a:lnTo>
                  <a:lnTo>
                    <a:pt x="240" y="58"/>
                  </a:lnTo>
                  <a:lnTo>
                    <a:pt x="232" y="48"/>
                  </a:lnTo>
                  <a:lnTo>
                    <a:pt x="224" y="38"/>
                  </a:lnTo>
                  <a:lnTo>
                    <a:pt x="214" y="30"/>
                  </a:lnTo>
                  <a:lnTo>
                    <a:pt x="204" y="22"/>
                  </a:lnTo>
                  <a:lnTo>
                    <a:pt x="194" y="16"/>
                  </a:lnTo>
                  <a:lnTo>
                    <a:pt x="182" y="10"/>
                  </a:lnTo>
                  <a:lnTo>
                    <a:pt x="170" y="6"/>
                  </a:lnTo>
                  <a:lnTo>
                    <a:pt x="158" y="2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18" y="0"/>
                  </a:lnTo>
                  <a:lnTo>
                    <a:pt x="104" y="2"/>
                  </a:lnTo>
                  <a:lnTo>
                    <a:pt x="92" y="6"/>
                  </a:lnTo>
                  <a:lnTo>
                    <a:pt x="80" y="10"/>
                  </a:lnTo>
                  <a:lnTo>
                    <a:pt x="68" y="16"/>
                  </a:lnTo>
                  <a:lnTo>
                    <a:pt x="58" y="22"/>
                  </a:lnTo>
                  <a:lnTo>
                    <a:pt x="48" y="30"/>
                  </a:lnTo>
                  <a:lnTo>
                    <a:pt x="38" y="38"/>
                  </a:lnTo>
                  <a:lnTo>
                    <a:pt x="30" y="48"/>
                  </a:lnTo>
                  <a:lnTo>
                    <a:pt x="22" y="58"/>
                  </a:lnTo>
                  <a:lnTo>
                    <a:pt x="16" y="68"/>
                  </a:lnTo>
                  <a:lnTo>
                    <a:pt x="10" y="80"/>
                  </a:lnTo>
                  <a:lnTo>
                    <a:pt x="6" y="92"/>
                  </a:lnTo>
                  <a:lnTo>
                    <a:pt x="4" y="104"/>
                  </a:lnTo>
                  <a:lnTo>
                    <a:pt x="2" y="116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" y="144"/>
                  </a:lnTo>
                  <a:lnTo>
                    <a:pt x="4" y="156"/>
                  </a:lnTo>
                  <a:lnTo>
                    <a:pt x="6" y="170"/>
                  </a:lnTo>
                  <a:lnTo>
                    <a:pt x="10" y="182"/>
                  </a:lnTo>
                  <a:lnTo>
                    <a:pt x="16" y="192"/>
                  </a:lnTo>
                  <a:lnTo>
                    <a:pt x="22" y="204"/>
                  </a:lnTo>
                  <a:lnTo>
                    <a:pt x="30" y="214"/>
                  </a:lnTo>
                  <a:lnTo>
                    <a:pt x="38" y="222"/>
                  </a:lnTo>
                  <a:lnTo>
                    <a:pt x="48" y="232"/>
                  </a:lnTo>
                  <a:lnTo>
                    <a:pt x="58" y="238"/>
                  </a:lnTo>
                  <a:lnTo>
                    <a:pt x="68" y="246"/>
                  </a:lnTo>
                  <a:lnTo>
                    <a:pt x="80" y="250"/>
                  </a:lnTo>
                  <a:lnTo>
                    <a:pt x="92" y="256"/>
                  </a:lnTo>
                  <a:lnTo>
                    <a:pt x="104" y="258"/>
                  </a:lnTo>
                  <a:lnTo>
                    <a:pt x="118" y="260"/>
                  </a:lnTo>
                  <a:lnTo>
                    <a:pt x="132" y="262"/>
                  </a:lnTo>
                  <a:lnTo>
                    <a:pt x="132" y="2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58" name="Oval 57"/>
          <p:cNvSpPr/>
          <p:nvPr/>
        </p:nvSpPr>
        <p:spPr>
          <a:xfrm>
            <a:off x="120185" y="2289553"/>
            <a:ext cx="1859527" cy="185952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9" name="Straight Connector 58"/>
          <p:cNvCxnSpPr/>
          <p:nvPr/>
        </p:nvCxnSpPr>
        <p:spPr>
          <a:xfrm>
            <a:off x="1907704" y="2946920"/>
            <a:ext cx="43151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343174" y="2420888"/>
            <a:ext cx="0" cy="10894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341403" y="2411015"/>
            <a:ext cx="360040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343174" y="3510300"/>
            <a:ext cx="360040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703214" y="2204864"/>
            <a:ext cx="971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smtClean="0">
                <a:solidFill>
                  <a:srgbClr val="002060"/>
                </a:solidFill>
              </a:rPr>
              <a:t>Control</a:t>
            </a:r>
            <a:endParaRPr lang="en-AU" sz="2000" b="1" dirty="0">
              <a:solidFill>
                <a:srgbClr val="00206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03214" y="3284984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smtClean="0">
                <a:solidFill>
                  <a:srgbClr val="002060"/>
                </a:solidFill>
              </a:rPr>
              <a:t>Intervention</a:t>
            </a:r>
            <a:endParaRPr lang="en-AU" sz="2000" b="1" dirty="0">
              <a:solidFill>
                <a:srgbClr val="002060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788024" y="1268760"/>
            <a:ext cx="4204583" cy="2878579"/>
            <a:chOff x="2257424" y="449028"/>
            <a:chExt cx="3570654" cy="5487936"/>
          </a:xfrm>
        </p:grpSpPr>
        <p:grpSp>
          <p:nvGrpSpPr>
            <p:cNvPr id="66" name="Group 18"/>
            <p:cNvGrpSpPr>
              <a:grpSpLocks/>
            </p:cNvGrpSpPr>
            <p:nvPr/>
          </p:nvGrpSpPr>
          <p:grpSpPr bwMode="auto">
            <a:xfrm>
              <a:off x="2257424" y="994835"/>
              <a:ext cx="3509503" cy="4942129"/>
              <a:chOff x="709613" y="-702074"/>
              <a:chExt cx="5170370" cy="7283727"/>
            </a:xfrm>
          </p:grpSpPr>
          <p:sp>
            <p:nvSpPr>
              <p:cNvPr id="72" name="AutoShape 3"/>
              <p:cNvSpPr>
                <a:spLocks noChangeArrowheads="1"/>
              </p:cNvSpPr>
              <p:nvPr/>
            </p:nvSpPr>
            <p:spPr bwMode="auto">
              <a:xfrm>
                <a:off x="709613" y="4626084"/>
                <a:ext cx="5170370" cy="304155"/>
              </a:xfrm>
              <a:prstGeom prst="parallelogram">
                <a:avLst>
                  <a:gd name="adj" fmla="val 137311"/>
                </a:avLst>
              </a:prstGeom>
              <a:solidFill>
                <a:srgbClr val="BEBEBE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lIns="98082" tIns="49041" rIns="98082" bIns="49041" anchor="ctr"/>
              <a:lstStyle/>
              <a:p>
                <a:pPr defTabSz="981075">
                  <a:defRPr/>
                </a:pPr>
                <a:endParaRPr lang="en-AU" sz="2000" noProof="1">
                  <a:latin typeface="+mn-lt"/>
                </a:endParaRPr>
              </a:p>
            </p:txBody>
          </p:sp>
          <p:grpSp>
            <p:nvGrpSpPr>
              <p:cNvPr id="73" name="Group 4"/>
              <p:cNvGrpSpPr>
                <a:grpSpLocks/>
              </p:cNvGrpSpPr>
              <p:nvPr/>
            </p:nvGrpSpPr>
            <p:grpSpPr bwMode="auto">
              <a:xfrm>
                <a:off x="1116334" y="916438"/>
                <a:ext cx="4763481" cy="985402"/>
                <a:chOff x="608" y="341"/>
                <a:chExt cx="2946" cy="674"/>
              </a:xfrm>
            </p:grpSpPr>
            <p:sp>
              <p:nvSpPr>
                <p:cNvPr id="7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608" y="341"/>
                  <a:ext cx="662" cy="6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square" lIns="36395" tIns="36395" rIns="36395" bIns="36395" anchor="ctr">
                  <a:spAutoFit/>
                </a:bodyPr>
                <a:lstStyle/>
                <a:p>
                  <a:pPr defTabSz="881063">
                    <a:spcBef>
                      <a:spcPct val="50000"/>
                    </a:spcBef>
                    <a:defRPr/>
                  </a:pPr>
                  <a:r>
                    <a:rPr lang="en-AU" b="1" noProof="1" smtClean="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</a:rPr>
                    <a:t>Control</a:t>
                  </a:r>
                  <a:endParaRPr lang="en-AU" b="1" noProof="1">
                    <a:solidFill>
                      <a:schemeClr val="tx2">
                        <a:lumMod val="75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78" name="Text Box 9"/>
                <p:cNvSpPr txBox="1">
                  <a:spLocks noChangeArrowheads="1"/>
                </p:cNvSpPr>
                <p:nvPr/>
              </p:nvSpPr>
              <p:spPr bwMode="auto">
                <a:xfrm flipH="1">
                  <a:off x="2551" y="341"/>
                  <a:ext cx="1003" cy="6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square" lIns="36395" tIns="36395" rIns="36395" bIns="36395" anchor="ctr">
                  <a:spAutoFit/>
                </a:bodyPr>
                <a:lstStyle/>
                <a:p>
                  <a:pPr defTabSz="881063">
                    <a:spcBef>
                      <a:spcPct val="50000"/>
                    </a:spcBef>
                    <a:defRPr/>
                  </a:pPr>
                  <a:r>
                    <a:rPr lang="en-AU" b="1" noProof="1" smtClean="0">
                      <a:solidFill>
                        <a:srgbClr val="C00000"/>
                      </a:solidFill>
                      <a:latin typeface="+mn-lt"/>
                    </a:rPr>
                    <a:t>Intervention</a:t>
                  </a:r>
                  <a:endParaRPr lang="en-AU" b="1" noProof="1">
                    <a:solidFill>
                      <a:srgbClr val="C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74" name="Text Box 17"/>
              <p:cNvSpPr txBox="1">
                <a:spLocks noChangeArrowheads="1"/>
              </p:cNvSpPr>
              <p:nvPr/>
            </p:nvSpPr>
            <p:spPr bwMode="auto">
              <a:xfrm>
                <a:off x="2700471" y="5553590"/>
                <a:ext cx="2572033" cy="102806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 lIns="44015" tIns="44015" rIns="44015" bIns="44015" anchor="ctr">
                <a:spAutoFit/>
              </a:bodyPr>
              <a:lstStyle/>
              <a:p>
                <a:pPr algn="ctr" defTabSz="881063">
                  <a:spcBef>
                    <a:spcPct val="50000"/>
                  </a:spcBef>
                  <a:defRPr/>
                </a:pPr>
                <a:r>
                  <a:rPr lang="en-AU" noProof="1" smtClean="0">
                    <a:latin typeface="+mn-lt"/>
                  </a:rPr>
                  <a:t>Positive change</a:t>
                </a:r>
                <a:endParaRPr lang="en-AU" noProof="1">
                  <a:latin typeface="+mn-lt"/>
                </a:endParaRPr>
              </a:p>
            </p:txBody>
          </p: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 flipH="1" flipV="1">
                <a:off x="2879230" y="-702074"/>
                <a:ext cx="0" cy="5438124"/>
              </a:xfrm>
              <a:prstGeom prst="line">
                <a:avLst/>
              </a:prstGeom>
              <a:noFill/>
              <a:ln w="28575">
                <a:solidFill>
                  <a:srgbClr val="00206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lIns="45720" rIns="45720" anchor="ctr"/>
              <a:lstStyle/>
              <a:p>
                <a:pPr>
                  <a:defRPr/>
                </a:pPr>
                <a:endParaRPr lang="en-AU">
                  <a:latin typeface="+mn-lt"/>
                </a:endParaRPr>
              </a:p>
            </p:txBody>
          </p:sp>
          <p:sp>
            <p:nvSpPr>
              <p:cNvPr id="76" name="Freeform 18"/>
              <p:cNvSpPr>
                <a:spLocks/>
              </p:cNvSpPr>
              <p:nvPr/>
            </p:nvSpPr>
            <p:spPr bwMode="auto">
              <a:xfrm>
                <a:off x="1418265" y="242559"/>
                <a:ext cx="3231725" cy="4493494"/>
              </a:xfrm>
              <a:custGeom>
                <a:avLst/>
                <a:gdLst>
                  <a:gd name="T0" fmla="*/ 0 w 4390"/>
                  <a:gd name="T1" fmla="*/ 2147483647 h 1766"/>
                  <a:gd name="T2" fmla="*/ 2147483647 w 4390"/>
                  <a:gd name="T3" fmla="*/ 0 h 1766"/>
                  <a:gd name="T4" fmla="*/ 2147483647 w 4390"/>
                  <a:gd name="T5" fmla="*/ 2147483647 h 1766"/>
                  <a:gd name="T6" fmla="*/ 0 60000 65536"/>
                  <a:gd name="T7" fmla="*/ 0 60000 65536"/>
                  <a:gd name="T8" fmla="*/ 0 60000 65536"/>
                  <a:gd name="T9" fmla="*/ 0 w 4390"/>
                  <a:gd name="T10" fmla="*/ 0 h 1766"/>
                  <a:gd name="T11" fmla="*/ 4390 w 4390"/>
                  <a:gd name="T12" fmla="*/ 1766 h 17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90" h="1766">
                    <a:moveTo>
                      <a:pt x="0" y="1766"/>
                    </a:moveTo>
                    <a:cubicBezTo>
                      <a:pt x="744" y="1679"/>
                      <a:pt x="1431" y="0"/>
                      <a:pt x="2162" y="0"/>
                    </a:cubicBezTo>
                    <a:cubicBezTo>
                      <a:pt x="2893" y="0"/>
                      <a:pt x="3490" y="1680"/>
                      <a:pt x="4390" y="1766"/>
                    </a:cubicBezTo>
                  </a:path>
                </a:pathLst>
              </a:custGeom>
              <a:noFill/>
              <a:ln w="76200">
                <a:solidFill>
                  <a:srgbClr val="002060"/>
                </a:solidFill>
                <a:round/>
                <a:headEnd type="none" w="sm" len="sm"/>
                <a:tailEnd type="none" w="sm" len="sm"/>
              </a:ln>
            </p:spPr>
            <p:txBody>
              <a:bodyPr lIns="45720" rIns="45720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67" name="Freeform 18"/>
            <p:cNvSpPr>
              <a:spLocks/>
            </p:cNvSpPr>
            <p:nvPr/>
          </p:nvSpPr>
          <p:spPr bwMode="auto">
            <a:xfrm>
              <a:off x="2857232" y="1635784"/>
              <a:ext cx="2481636" cy="3048903"/>
            </a:xfrm>
            <a:custGeom>
              <a:avLst/>
              <a:gdLst>
                <a:gd name="T0" fmla="*/ 0 w 4390"/>
                <a:gd name="T1" fmla="*/ 2147483647 h 1766"/>
                <a:gd name="T2" fmla="*/ 2147483647 w 4390"/>
                <a:gd name="T3" fmla="*/ 0 h 1766"/>
                <a:gd name="T4" fmla="*/ 2147483647 w 4390"/>
                <a:gd name="T5" fmla="*/ 2147483647 h 1766"/>
                <a:gd name="T6" fmla="*/ 0 60000 65536"/>
                <a:gd name="T7" fmla="*/ 0 60000 65536"/>
                <a:gd name="T8" fmla="*/ 0 60000 65536"/>
                <a:gd name="T9" fmla="*/ 0 w 4390"/>
                <a:gd name="T10" fmla="*/ 0 h 1766"/>
                <a:gd name="T11" fmla="*/ 4390 w 4390"/>
                <a:gd name="T12" fmla="*/ 1766 h 17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90" h="1766">
                  <a:moveTo>
                    <a:pt x="0" y="1766"/>
                  </a:moveTo>
                  <a:cubicBezTo>
                    <a:pt x="744" y="1679"/>
                    <a:pt x="1431" y="0"/>
                    <a:pt x="2162" y="0"/>
                  </a:cubicBezTo>
                  <a:cubicBezTo>
                    <a:pt x="2893" y="0"/>
                    <a:pt x="3490" y="1680"/>
                    <a:pt x="4390" y="1766"/>
                  </a:cubicBezTo>
                </a:path>
              </a:pathLst>
            </a:custGeom>
            <a:noFill/>
            <a:ln w="76200">
              <a:solidFill>
                <a:srgbClr val="C00000"/>
              </a:solidFill>
              <a:round/>
              <a:headEnd type="none" w="sm" len="sm"/>
              <a:tailEnd type="none" w="sm" len="sm"/>
            </a:ln>
          </p:spPr>
          <p:txBody>
            <a:bodyPr lIns="45720" rIns="45720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Right Arrow 67"/>
            <p:cNvSpPr/>
            <p:nvPr/>
          </p:nvSpPr>
          <p:spPr>
            <a:xfrm>
              <a:off x="3851920" y="4941168"/>
              <a:ext cx="1368152" cy="39122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V="1">
              <a:off x="3730099" y="994833"/>
              <a:ext cx="385743" cy="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028119" y="449028"/>
              <a:ext cx="1799959" cy="123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/>
                <a:t>Statistically reliable measure</a:t>
              </a:r>
              <a:endParaRPr lang="en-AU" dirty="0"/>
            </a:p>
          </p:txBody>
        </p:sp>
        <p:sp>
          <p:nvSpPr>
            <p:cNvPr id="71" name="Line 14"/>
            <p:cNvSpPr>
              <a:spLocks noChangeShapeType="1"/>
            </p:cNvSpPr>
            <p:nvPr/>
          </p:nvSpPr>
          <p:spPr bwMode="auto">
            <a:xfrm flipH="1" flipV="1">
              <a:off x="4115842" y="994830"/>
              <a:ext cx="30576" cy="36898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lIns="45720" rIns="45720" anchor="ctr"/>
            <a:lstStyle/>
            <a:p>
              <a:pPr>
                <a:defRPr/>
              </a:pPr>
              <a:endParaRPr lang="en-AU">
                <a:latin typeface="+mn-lt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539552" y="4951380"/>
            <a:ext cx="3603577" cy="78187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tx1"/>
                </a:solidFill>
              </a:rPr>
              <a:t>Treatment group needs to be large enough to be statistically reliable.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716016" y="5824428"/>
            <a:ext cx="4135745" cy="9169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/>
              <a:t>Performance payments </a:t>
            </a:r>
            <a:r>
              <a:rPr lang="en-AU" sz="2000" b="1" dirty="0" smtClean="0"/>
              <a:t>linked to </a:t>
            </a:r>
            <a:r>
              <a:rPr lang="en-AU" sz="2000" b="1" dirty="0" smtClean="0"/>
              <a:t>measurement </a:t>
            </a:r>
            <a:r>
              <a:rPr lang="en-AU" sz="2000" b="1" dirty="0" smtClean="0"/>
              <a:t>of  </a:t>
            </a:r>
            <a:r>
              <a:rPr lang="en-AU" sz="2000" b="1" dirty="0" smtClean="0"/>
              <a:t>control </a:t>
            </a:r>
            <a:r>
              <a:rPr lang="en-AU" sz="2000" b="1" dirty="0" smtClean="0"/>
              <a:t>and </a:t>
            </a:r>
            <a:r>
              <a:rPr lang="en-AU" sz="2000" b="1" dirty="0" smtClean="0"/>
              <a:t>intervention groups.</a:t>
            </a:r>
            <a:endParaRPr lang="en-AU" sz="2000" b="1" dirty="0"/>
          </a:p>
        </p:txBody>
      </p:sp>
      <p:sp>
        <p:nvSpPr>
          <p:cNvPr id="85" name="Rectangle 84"/>
          <p:cNvSpPr/>
          <p:nvPr/>
        </p:nvSpPr>
        <p:spPr>
          <a:xfrm>
            <a:off x="4716016" y="4941168"/>
            <a:ext cx="1280552" cy="7703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tx1"/>
                </a:solidFill>
              </a:rPr>
              <a:t>12 </a:t>
            </a:r>
            <a:r>
              <a:rPr lang="en-AU" b="1" dirty="0" err="1" smtClean="0">
                <a:solidFill>
                  <a:schemeClr val="tx1"/>
                </a:solidFill>
              </a:rPr>
              <a:t>mth</a:t>
            </a:r>
            <a:r>
              <a:rPr lang="en-AU" b="1" dirty="0" smtClean="0">
                <a:solidFill>
                  <a:schemeClr val="tx1"/>
                </a:solidFill>
              </a:rPr>
              <a:t> </a:t>
            </a:r>
            <a:r>
              <a:rPr lang="en-AU" b="1" dirty="0" smtClean="0">
                <a:solidFill>
                  <a:schemeClr val="tx1"/>
                </a:solidFill>
              </a:rPr>
              <a:t>KPI measure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084168" y="4941168"/>
            <a:ext cx="1280552" cy="7703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tx1"/>
                </a:solidFill>
              </a:rPr>
              <a:t>24 </a:t>
            </a:r>
            <a:r>
              <a:rPr lang="en-AU" b="1" dirty="0" err="1" smtClean="0">
                <a:solidFill>
                  <a:schemeClr val="tx1"/>
                </a:solidFill>
              </a:rPr>
              <a:t>mth</a:t>
            </a:r>
            <a:r>
              <a:rPr lang="en-AU" b="1" dirty="0" smtClean="0">
                <a:solidFill>
                  <a:schemeClr val="tx1"/>
                </a:solidFill>
              </a:rPr>
              <a:t> </a:t>
            </a:r>
            <a:r>
              <a:rPr lang="en-AU" b="1" dirty="0" smtClean="0">
                <a:solidFill>
                  <a:schemeClr val="tx1"/>
                </a:solidFill>
              </a:rPr>
              <a:t>KPI measure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452319" y="4941168"/>
            <a:ext cx="1396271" cy="7703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tx1"/>
                </a:solidFill>
              </a:rPr>
              <a:t>50-75 </a:t>
            </a:r>
            <a:r>
              <a:rPr lang="en-AU" b="1" dirty="0" err="1" smtClean="0">
                <a:solidFill>
                  <a:schemeClr val="tx1"/>
                </a:solidFill>
              </a:rPr>
              <a:t>mths</a:t>
            </a:r>
            <a:r>
              <a:rPr lang="en-AU" b="1" dirty="0" smtClean="0">
                <a:solidFill>
                  <a:schemeClr val="tx1"/>
                </a:solidFill>
              </a:rPr>
              <a:t> </a:t>
            </a:r>
            <a:endParaRPr lang="en-AU" b="1" dirty="0" smtClean="0">
              <a:solidFill>
                <a:schemeClr val="tx1"/>
              </a:solidFill>
            </a:endParaRPr>
          </a:p>
          <a:p>
            <a:pPr algn="ctr"/>
            <a:r>
              <a:rPr lang="en-AU" b="1" dirty="0" smtClean="0">
                <a:solidFill>
                  <a:schemeClr val="tx1"/>
                </a:solidFill>
              </a:rPr>
              <a:t>End of Term</a:t>
            </a:r>
          </a:p>
          <a:p>
            <a:pPr algn="ctr"/>
            <a:r>
              <a:rPr lang="en-AU" b="1" dirty="0" smtClean="0">
                <a:solidFill>
                  <a:schemeClr val="tx1"/>
                </a:solidFill>
              </a:rPr>
              <a:t>KPI measure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88" name="Up-Down Arrow 87"/>
          <p:cNvSpPr/>
          <p:nvPr/>
        </p:nvSpPr>
        <p:spPr>
          <a:xfrm>
            <a:off x="5205917" y="4149080"/>
            <a:ext cx="325803" cy="648072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9" name="Up-Down Arrow 88"/>
          <p:cNvSpPr/>
          <p:nvPr/>
        </p:nvSpPr>
        <p:spPr>
          <a:xfrm>
            <a:off x="6561543" y="4154408"/>
            <a:ext cx="325803" cy="648072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0" name="Up-Down Arrow 89"/>
          <p:cNvSpPr/>
          <p:nvPr/>
        </p:nvSpPr>
        <p:spPr>
          <a:xfrm>
            <a:off x="7929695" y="4154408"/>
            <a:ext cx="325803" cy="648072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98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2900" y="260648"/>
            <a:ext cx="845820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cap="all" baseline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AU" sz="3700" dirty="0" smtClean="0">
                <a:solidFill>
                  <a:srgbClr val="00A1DE"/>
                </a:solidFill>
              </a:rPr>
              <a:t>WHAT IS NSW GOVERNMENT DOING?</a:t>
            </a:r>
            <a:endParaRPr lang="en-AU" sz="3700" dirty="0">
              <a:solidFill>
                <a:srgbClr val="00A1DE"/>
              </a:solidFill>
            </a:endParaRPr>
          </a:p>
        </p:txBody>
      </p:sp>
      <p:pic>
        <p:nvPicPr>
          <p:cNvPr id="4" name="Content Placehold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206998" cy="4566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http://www.childrenyoungpeopleandfamilies.org.au/__data/assets/image/0003/86475/Newp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9" y="3158479"/>
            <a:ext cx="3629025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nderconsideration.com/brandnewawards/online/2012/wp-content/themes/twentyeleven_bnas/winners_images/271_0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5" t="35895" r="15108" b="34676"/>
          <a:stretch/>
        </p:blipFill>
        <p:spPr bwMode="auto">
          <a:xfrm>
            <a:off x="311287" y="4293096"/>
            <a:ext cx="4531262" cy="13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823319"/>
            <a:ext cx="2896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err="1" smtClean="0"/>
              <a:t>UnitingCare</a:t>
            </a:r>
            <a:r>
              <a:rPr lang="en-AU" sz="2400" b="1" dirty="0" smtClean="0"/>
              <a:t> Burnside</a:t>
            </a:r>
            <a:endParaRPr lang="en-A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486525"/>
            <a:ext cx="4084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solidFill>
                  <a:srgbClr val="D7153A"/>
                </a:solidFill>
              </a:rPr>
              <a:t>Social Benefit Bonds</a:t>
            </a:r>
            <a:endParaRPr lang="en-AU" sz="3600" b="1" dirty="0">
              <a:solidFill>
                <a:srgbClr val="D715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5536" y="2996952"/>
            <a:ext cx="6829824" cy="2286425"/>
            <a:chOff x="4788024" y="5877272"/>
            <a:chExt cx="6829824" cy="2286425"/>
          </a:xfrm>
        </p:grpSpPr>
        <p:sp>
          <p:nvSpPr>
            <p:cNvPr id="9" name="TextBox 8"/>
            <p:cNvSpPr txBox="1"/>
            <p:nvPr/>
          </p:nvSpPr>
          <p:spPr>
            <a:xfrm>
              <a:off x="5290282" y="5886150"/>
              <a:ext cx="6327566" cy="2277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AU" sz="2800" dirty="0" smtClean="0"/>
                <a:t>+61 2 9228 5333</a:t>
              </a:r>
            </a:p>
            <a:p>
              <a:pPr>
                <a:spcBef>
                  <a:spcPts val="1200"/>
                </a:spcBef>
              </a:pPr>
              <a:r>
                <a:rPr lang="en-AU" sz="2800" dirty="0" smtClean="0"/>
                <a:t>socialimpactinvestment@dpc.nsw.gov.au</a:t>
              </a:r>
            </a:p>
            <a:p>
              <a:pPr>
                <a:spcBef>
                  <a:spcPts val="1200"/>
                </a:spcBef>
              </a:pPr>
              <a:r>
                <a:rPr lang="en-AU" sz="2800" dirty="0" smtClean="0"/>
                <a:t>dpc.nsw.gov.au/</a:t>
              </a:r>
              <a:r>
                <a:rPr lang="en-AU" sz="2800" dirty="0" err="1" smtClean="0"/>
                <a:t>sii</a:t>
              </a:r>
              <a:endParaRPr lang="en-AU" sz="2800" dirty="0" smtClean="0"/>
            </a:p>
            <a:p>
              <a:pPr>
                <a:spcBef>
                  <a:spcPts val="1200"/>
                </a:spcBef>
              </a:pPr>
              <a:r>
                <a:rPr lang="en-AU" sz="2800" dirty="0" smtClean="0"/>
                <a:t>@NSWOSII</a:t>
              </a:r>
              <a:endParaRPr lang="en-AU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88024" y="5877272"/>
              <a:ext cx="591829" cy="1692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AU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ingdings" panose="05000000000000000000" pitchFamily="2" charset="2"/>
                </a:rPr>
                <a:t>(</a:t>
              </a:r>
            </a:p>
            <a:p>
              <a:pPr>
                <a:spcBef>
                  <a:spcPts val="1200"/>
                </a:spcBef>
              </a:pPr>
              <a:r>
                <a:rPr lang="en-AU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ingdings" panose="05000000000000000000" pitchFamily="2" charset="2"/>
                </a:rPr>
                <a:t>*</a:t>
              </a:r>
            </a:p>
            <a:p>
              <a:pPr>
                <a:spcBef>
                  <a:spcPts val="1200"/>
                </a:spcBef>
              </a:pPr>
              <a:r>
                <a:rPr lang="en-AU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/>
                </a:rPr>
                <a:t></a:t>
              </a:r>
              <a:endParaRPr lang="en-A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Wingdings" panose="05000000000000000000" pitchFamily="2" charset="2"/>
              </a:endParaRPr>
            </a:p>
          </p:txBody>
        </p:sp>
        <p:pic>
          <p:nvPicPr>
            <p:cNvPr id="11" name="Picture 2" descr="http://www.bu.edu/neuro/files/2012/06/twitter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7605464"/>
              <a:ext cx="498746" cy="498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323528" y="2348880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200" b="1" dirty="0" smtClean="0">
                <a:solidFill>
                  <a:srgbClr val="D7153A"/>
                </a:solidFill>
              </a:rPr>
              <a:t>Office of Social Impact Investment</a:t>
            </a:r>
            <a:endParaRPr lang="en-AU" sz="3200" b="1" dirty="0">
              <a:solidFill>
                <a:srgbClr val="D7153A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681037"/>
          </a:xfrm>
        </p:spPr>
        <p:txBody>
          <a:bodyPr>
            <a:normAutofit/>
          </a:bodyPr>
          <a:lstStyle/>
          <a:p>
            <a:r>
              <a:rPr lang="en-AU" sz="3800" dirty="0" smtClean="0">
                <a:solidFill>
                  <a:srgbClr val="00A1DE"/>
                </a:solidFill>
              </a:rPr>
              <a:t>Contact us</a:t>
            </a:r>
            <a:endParaRPr lang="en-AU" sz="3800" dirty="0">
              <a:solidFill>
                <a:srgbClr val="00A1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A656443FE5F438AE8BC913CCF758C" ma:contentTypeVersion="2" ma:contentTypeDescription="Create a new document." ma:contentTypeScope="" ma:versionID="cd7e1bce223782c803dfa3ab76b8541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8167287484f3f9171d0e55a37e960c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E8B37F4-A9A1-45D4-B6A5-8900260E1930}"/>
</file>

<file path=customXml/itemProps2.xml><?xml version="1.0" encoding="utf-8"?>
<ds:datastoreItem xmlns:ds="http://schemas.openxmlformats.org/officeDocument/2006/customXml" ds:itemID="{EBBF7B18-8963-47F9-BA05-247F5C5F73FF}"/>
</file>

<file path=customXml/itemProps3.xml><?xml version="1.0" encoding="utf-8"?>
<ds:datastoreItem xmlns:ds="http://schemas.openxmlformats.org/officeDocument/2006/customXml" ds:itemID="{3F0D68B9-E218-4F6C-9E68-0EF28E02DA41}"/>
</file>

<file path=docProps/app.xml><?xml version="1.0" encoding="utf-8"?>
<Properties xmlns="http://schemas.openxmlformats.org/officeDocument/2006/extended-properties" xmlns:vt="http://schemas.openxmlformats.org/officeDocument/2006/docPropsVTypes">
  <TotalTime>3184</TotalTime>
  <Words>244</Words>
  <Application>Microsoft Office PowerPoint</Application>
  <PresentationFormat>On-screen Show (4:3)</PresentationFormat>
  <Paragraphs>53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What is social impact investment? </vt:lpstr>
      <vt:lpstr>WHY SOCIAL IMPACT INVESTMENT?</vt:lpstr>
      <vt:lpstr>HOW IT WORKS</vt:lpstr>
      <vt:lpstr>PowerPoint Presentation</vt:lpstr>
      <vt:lpstr>Contact us</vt:lpstr>
    </vt:vector>
  </TitlesOfParts>
  <Company>ServiceFirst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impact investment - Amity Durham</dc:title>
  <dc:creator>Hayley Reay</dc:creator>
  <cp:lastModifiedBy>Hayley Reay</cp:lastModifiedBy>
  <cp:revision>119</cp:revision>
  <cp:lastPrinted>2015-10-20T03:04:55Z</cp:lastPrinted>
  <dcterms:created xsi:type="dcterms:W3CDTF">2015-05-07T00:41:06Z</dcterms:created>
  <dcterms:modified xsi:type="dcterms:W3CDTF">2015-10-29T22:49:42Z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A1372795</vt:lpwstr>
  </property>
  <property fmtid="{D5CDD505-2E9C-101B-9397-08002B2CF9AE}" pid="4" name="Objective-Title">
    <vt:lpwstr>151103 - Presentation to NSW Innovation and Health Symposium - Amity Durham</vt:lpwstr>
  </property>
  <property fmtid="{D5CDD505-2E9C-101B-9397-08002B2CF9AE}" pid="5" name="Objective-Comment">
    <vt:lpwstr/>
  </property>
  <property fmtid="{D5CDD505-2E9C-101B-9397-08002B2CF9AE}" pid="6" name="Objective-CreationStamp">
    <vt:filetime>2015-10-20T05:40:59Z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2015-10-29T22:44:27Z</vt:filetime>
  </property>
  <property fmtid="{D5CDD505-2E9C-101B-9397-08002B2CF9AE}" pid="11" name="Objective-Owner">
    <vt:lpwstr>Amy Pereira</vt:lpwstr>
  </property>
  <property fmtid="{D5CDD505-2E9C-101B-9397-08002B2CF9AE}" pid="12" name="Objective-Path">
    <vt:lpwstr>Objective Global Folder:Social Policy Group:PROJECTS - REFORM THEMES:Social Impact Investment &amp; Strategic Commissioning:1. Social Impact Investment Policy:5. Policy Initiatives:B8 - SII Capacity and capability:Presentations:</vt:lpwstr>
  </property>
  <property fmtid="{D5CDD505-2E9C-101B-9397-08002B2CF9AE}" pid="13" name="Objective-Parent">
    <vt:lpwstr>Presentations</vt:lpwstr>
  </property>
  <property fmtid="{D5CDD505-2E9C-101B-9397-08002B2CF9AE}" pid="14" name="Objective-State">
    <vt:lpwstr>Being Drafted</vt:lpwstr>
  </property>
  <property fmtid="{D5CDD505-2E9C-101B-9397-08002B2CF9AE}" pid="15" name="Objective-Version">
    <vt:lpwstr>0.11</vt:lpwstr>
  </property>
  <property fmtid="{D5CDD505-2E9C-101B-9397-08002B2CF9AE}" pid="16" name="Objective-VersionNumber">
    <vt:r8>11</vt:r8>
  </property>
  <property fmtid="{D5CDD505-2E9C-101B-9397-08002B2CF9AE}" pid="17" name="Objective-VersionComment">
    <vt:lpwstr/>
  </property>
  <property fmtid="{D5CDD505-2E9C-101B-9397-08002B2CF9AE}" pid="18" name="Objective-FileNumber">
    <vt:lpwstr/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/>
  </property>
  <property fmtid="{D5CDD505-2E9C-101B-9397-08002B2CF9AE}" pid="21" name="Objective-Sensitivity Label [system]">
    <vt:lpwstr>None</vt:lpwstr>
  </property>
  <property fmtid="{D5CDD505-2E9C-101B-9397-08002B2CF9AE}" pid="22" name="Objective-Document Type [system]">
    <vt:lpwstr>Presentation (PRES)</vt:lpwstr>
  </property>
  <property fmtid="{D5CDD505-2E9C-101B-9397-08002B2CF9AE}" pid="23" name="Objective-Approval Status [system]">
    <vt:lpwstr>Never Submitted</vt:lpwstr>
  </property>
  <property fmtid="{D5CDD505-2E9C-101B-9397-08002B2CF9AE}" pid="24" name="Objective-Approval Due [system]">
    <vt:lpwstr/>
  </property>
  <property fmtid="{D5CDD505-2E9C-101B-9397-08002B2CF9AE}" pid="25" name="Objective-Approval Date [system]">
    <vt:lpwstr/>
  </property>
  <property fmtid="{D5CDD505-2E9C-101B-9397-08002B2CF9AE}" pid="26" name="Objective-Submitted By [system]">
    <vt:lpwstr/>
  </property>
  <property fmtid="{D5CDD505-2E9C-101B-9397-08002B2CF9AE}" pid="27" name="Objective-Current Approver [system]">
    <vt:lpwstr/>
  </property>
  <property fmtid="{D5CDD505-2E9C-101B-9397-08002B2CF9AE}" pid="28" name="Objective-Approval History [system]">
    <vt:lpwstr/>
  </property>
  <property fmtid="{D5CDD505-2E9C-101B-9397-08002B2CF9AE}" pid="29" name="Objective-Print and Dispatch Approach [system]">
    <vt:lpwstr/>
  </property>
  <property fmtid="{D5CDD505-2E9C-101B-9397-08002B2CF9AE}" pid="30" name="Objective-Print and Dispatch Instructions [system]">
    <vt:lpwstr/>
  </property>
  <property fmtid="{D5CDD505-2E9C-101B-9397-08002B2CF9AE}" pid="31" name="Objective-Document Tag(s) [system]">
    <vt:lpwstr/>
  </property>
  <property fmtid="{D5CDD505-2E9C-101B-9397-08002B2CF9AE}" pid="32" name="Objective-Vital Record [system]">
    <vt:lpwstr>No</vt:lpwstr>
  </property>
  <property fmtid="{D5CDD505-2E9C-101B-9397-08002B2CF9AE}" pid="33" name="Objective-GIPA [system]">
    <vt:lpwstr>No</vt:lpwstr>
  </property>
  <property fmtid="{D5CDD505-2E9C-101B-9397-08002B2CF9AE}" pid="34" name="Objective-Additional Search Tags [system]">
    <vt:lpwstr/>
  </property>
  <property fmtid="{D5CDD505-2E9C-101B-9397-08002B2CF9AE}" pid="35" name="ContentTypeId">
    <vt:lpwstr>0x01010000DA656443FE5F438AE8BC913CCF758C</vt:lpwstr>
  </property>
</Properties>
</file>