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0" r:id="rId5"/>
    <p:sldId id="281" r:id="rId6"/>
    <p:sldId id="284" r:id="rId7"/>
    <p:sldId id="285" r:id="rId8"/>
    <p:sldId id="286" r:id="rId9"/>
    <p:sldId id="262" r:id="rId10"/>
    <p:sldId id="287" r:id="rId11"/>
    <p:sldId id="266" r:id="rId12"/>
    <p:sldId id="282" r:id="rId13"/>
    <p:sldId id="283" r:id="rId14"/>
    <p:sldId id="26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708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2EB46-C2E7-B741-AB8E-8006AC4315B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C14D7-EC39-C246-A48B-AC690105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C14D7-EC39-C246-A48B-AC69010542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4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6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5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1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50C1-3F0F-CE45-9F6A-C0DC039F3FA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6129-BBD1-954B-884B-4820C2EA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3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Medicinal cannabis – challenges of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0" y="3600450"/>
            <a:ext cx="7861300" cy="15176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						   Professor Jennifer H. Martin </a:t>
            </a:r>
            <a:r>
              <a:rPr lang="en-US" sz="2400" dirty="0" err="1" smtClean="0">
                <a:solidFill>
                  <a:srgbClr val="FF0000"/>
                </a:solidFill>
              </a:rPr>
              <a:t>MBChB</a:t>
            </a:r>
            <a:r>
              <a:rPr lang="en-US" sz="2400" dirty="0" smtClean="0">
                <a:solidFill>
                  <a:srgbClr val="FF0000"/>
                </a:solidFill>
              </a:rPr>
              <a:t>, FRACP, PhD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Chair, Clinical Pharmacology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Uni</a:t>
            </a:r>
            <a:r>
              <a:rPr lang="en-US" sz="2400" dirty="0" smtClean="0">
                <a:solidFill>
                  <a:srgbClr val="FF0000"/>
                </a:solidFill>
              </a:rPr>
              <a:t> of Newcastle, Australia</a:t>
            </a:r>
          </a:p>
        </p:txBody>
      </p:sp>
      <p:pic>
        <p:nvPicPr>
          <p:cNvPr id="4" name="Picture 3" descr="u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0"/>
            <a:ext cx="1587500" cy="1460500"/>
          </a:xfrm>
          <a:prstGeom prst="rect">
            <a:avLst/>
          </a:prstGeom>
        </p:spPr>
      </p:pic>
      <p:pic>
        <p:nvPicPr>
          <p:cNvPr id="5" name="Picture 4" descr="c-t curv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152" cy="2336800"/>
          </a:xfrm>
          <a:prstGeom prst="rect">
            <a:avLst/>
          </a:prstGeom>
        </p:spPr>
      </p:pic>
      <p:pic>
        <p:nvPicPr>
          <p:cNvPr id="6" name="Picture 5" descr="merewethe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59300"/>
            <a:ext cx="51054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NSW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29" y="1600200"/>
            <a:ext cx="8529371" cy="4525963"/>
          </a:xfrm>
        </p:spPr>
        <p:txBody>
          <a:bodyPr/>
          <a:lstStyle/>
          <a:p>
            <a:r>
              <a:rPr lang="en-US" dirty="0" smtClean="0"/>
              <a:t>Three trials to advise on dosing, efficacy, safety</a:t>
            </a:r>
          </a:p>
          <a:p>
            <a:r>
              <a:rPr lang="en-US" dirty="0" smtClean="0"/>
              <a:t>One in cachexia in palliative care (Pharmacology study followed by Phase III over NSW Health)</a:t>
            </a:r>
          </a:p>
          <a:p>
            <a:r>
              <a:rPr lang="en-US" dirty="0" smtClean="0"/>
              <a:t>One in children </a:t>
            </a:r>
          </a:p>
          <a:p>
            <a:r>
              <a:rPr lang="en-US" dirty="0" smtClean="0"/>
              <a:t>One in emesis</a:t>
            </a:r>
            <a:endParaRPr lang="en-US" dirty="0"/>
          </a:p>
        </p:txBody>
      </p:sp>
      <p:pic>
        <p:nvPicPr>
          <p:cNvPr id="4" name="Picture 3" descr="childr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4" y="3398245"/>
            <a:ext cx="4116314" cy="27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6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0" y="274638"/>
            <a:ext cx="904033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Factors that affect drug-benefit/toxicity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952"/>
            <a:ext cx="8686800" cy="5142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do we adjust for and how do we dose adjust</a:t>
            </a:r>
          </a:p>
          <a:p>
            <a:r>
              <a:rPr lang="en-US" dirty="0" smtClean="0"/>
              <a:t>Symptom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Age, gender, presence of other diseases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Obesity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Known/unknown drug AND FOOD interactions</a:t>
            </a:r>
          </a:p>
          <a:p>
            <a:r>
              <a:rPr lang="en-US" dirty="0" smtClean="0"/>
              <a:t>Patient side effects - tolerability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Surrogates of efficacy or toxicity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Drug supply/chemistry</a:t>
            </a:r>
          </a:p>
        </p:txBody>
      </p:sp>
    </p:spTree>
    <p:extLst>
      <p:ext uri="{BB962C8B-B14F-4D97-AF65-F5344CB8AC3E}">
        <p14:creationId xmlns:p14="http://schemas.microsoft.com/office/powerpoint/2010/main" val="32593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Factors that affect drug-benefit/toxicity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 of administration</a:t>
            </a:r>
          </a:p>
          <a:p>
            <a:r>
              <a:rPr lang="en-US" dirty="0" smtClean="0"/>
              <a:t>Challenges of the </a:t>
            </a:r>
            <a:r>
              <a:rPr lang="en-US" dirty="0" err="1" smtClean="0"/>
              <a:t>vaporiser</a:t>
            </a:r>
            <a:endParaRPr lang="en-US" dirty="0" smtClean="0"/>
          </a:p>
          <a:p>
            <a:r>
              <a:rPr lang="en-US" dirty="0" smtClean="0"/>
              <a:t>Regulatory aspects – Therapeutic Goods Administration</a:t>
            </a:r>
          </a:p>
          <a:p>
            <a:r>
              <a:rPr lang="en-US" dirty="0" smtClean="0"/>
              <a:t>Models of delivery/prescriber oversight and training</a:t>
            </a:r>
          </a:p>
          <a:p>
            <a:r>
              <a:rPr lang="en-US" b="1" dirty="0" smtClean="0"/>
              <a:t>Evidence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67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linkage (hospital and research setting)</a:t>
            </a:r>
          </a:p>
          <a:p>
            <a:r>
              <a:rPr lang="en-US" dirty="0" smtClean="0"/>
              <a:t>Innovative regulatory and supply arrangements</a:t>
            </a:r>
          </a:p>
          <a:p>
            <a:r>
              <a:rPr lang="en-US" dirty="0" smtClean="0"/>
              <a:t>Innovative mathematical tools to relate individual factors to PREDICT dose of cannabis likely to provide reasonable benefit</a:t>
            </a:r>
          </a:p>
          <a:p>
            <a:r>
              <a:rPr lang="en-US" dirty="0" smtClean="0"/>
              <a:t>Strengthens links between NSW Health/Hospitals/Researchers</a:t>
            </a:r>
          </a:p>
          <a:p>
            <a:r>
              <a:rPr lang="en-US" dirty="0" smtClean="0"/>
              <a:t>Innovative growth/testing </a:t>
            </a:r>
            <a:r>
              <a:rPr lang="en-US" smtClean="0"/>
              <a:t>(Phase I-IV)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1600200"/>
            <a:ext cx="8946444" cy="50320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Understanding the need for quality evidence</a:t>
            </a:r>
          </a:p>
          <a:p>
            <a:r>
              <a:rPr lang="en-US" dirty="0" smtClean="0"/>
              <a:t>Understand the limitations of the evidence</a:t>
            </a:r>
          </a:p>
          <a:p>
            <a:r>
              <a:rPr lang="en-US" dirty="0" smtClean="0"/>
              <a:t>Knowledge of pharmacology – pharmacokinetics and individualised factors or </a:t>
            </a:r>
            <a:r>
              <a:rPr lang="en-US" dirty="0" err="1" smtClean="0"/>
              <a:t>contributers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interpretation of drug response </a:t>
            </a:r>
            <a:r>
              <a:rPr lang="en-US" dirty="0" smtClean="0"/>
              <a:t>is pivotal</a:t>
            </a:r>
          </a:p>
          <a:p>
            <a:r>
              <a:rPr lang="en-US" dirty="0" smtClean="0"/>
              <a:t>Effect of patient and disease factors.</a:t>
            </a:r>
          </a:p>
          <a:p>
            <a:r>
              <a:rPr lang="en-US" dirty="0" smtClean="0"/>
              <a:t>Route of administration</a:t>
            </a:r>
          </a:p>
          <a:p>
            <a:r>
              <a:rPr lang="en-US" dirty="0" smtClean="0"/>
              <a:t>Regulation, safety, consistency, supply, training all major issues for community discussion and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</a:t>
            </a:r>
            <a:endParaRPr lang="en-US"/>
          </a:p>
        </p:txBody>
      </p:sp>
      <p:pic>
        <p:nvPicPr>
          <p:cNvPr id="4" name="Content Placeholder 3" descr="newcastle beach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 b="10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0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92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0092"/>
            <a:ext cx="9055100" cy="54979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Need for evidence </a:t>
            </a:r>
          </a:p>
          <a:p>
            <a:r>
              <a:rPr lang="en-US" b="1" dirty="0" smtClean="0"/>
              <a:t>Where there is evidence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 of cannabis research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NSW Health environment </a:t>
            </a:r>
          </a:p>
          <a:p>
            <a:pPr lvl="1"/>
            <a:r>
              <a:rPr lang="en-US" sz="2400" dirty="0" smtClean="0"/>
              <a:t>Participant issues</a:t>
            </a:r>
          </a:p>
          <a:p>
            <a:pPr lvl="1"/>
            <a:r>
              <a:rPr lang="en-US" sz="2400" dirty="0"/>
              <a:t>Research-Service </a:t>
            </a:r>
            <a:r>
              <a:rPr lang="en-US" sz="2400" dirty="0" smtClean="0"/>
              <a:t>interface</a:t>
            </a:r>
          </a:p>
          <a:p>
            <a:pPr lvl="1"/>
            <a:r>
              <a:rPr lang="en-US" sz="2400" dirty="0" smtClean="0"/>
              <a:t>Ethical issues</a:t>
            </a:r>
          </a:p>
          <a:p>
            <a:pPr lvl="1"/>
            <a:r>
              <a:rPr lang="en-US" sz="2400" dirty="0" smtClean="0"/>
              <a:t>Regulatory issues – registration, supply, pricing</a:t>
            </a:r>
          </a:p>
          <a:p>
            <a:pPr lvl="1"/>
            <a:r>
              <a:rPr lang="en-US" sz="2400" dirty="0" smtClean="0"/>
              <a:t>Practicalities of prescribing, dispensing</a:t>
            </a:r>
          </a:p>
          <a:p>
            <a:pPr lvl="1"/>
            <a:r>
              <a:rPr lang="en-US" sz="2400" dirty="0" smtClean="0"/>
              <a:t>Practicalities of dosing/therapeutic drug monitoring</a:t>
            </a:r>
          </a:p>
          <a:p>
            <a:r>
              <a:rPr lang="en-US" dirty="0" smtClean="0"/>
              <a:t>NOTE – three NSW-funded trials in development</a:t>
            </a:r>
            <a:endParaRPr lang="en-US" dirty="0"/>
          </a:p>
        </p:txBody>
      </p:sp>
      <p:pic>
        <p:nvPicPr>
          <p:cNvPr id="4" name="Picture 3" descr="u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0"/>
            <a:ext cx="15875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89972"/>
            <a:ext cx="9601200" cy="1143000"/>
          </a:xfrm>
        </p:spPr>
        <p:txBody>
          <a:bodyPr/>
          <a:lstStyle/>
          <a:p>
            <a:r>
              <a:rPr lang="en-US" dirty="0" smtClean="0"/>
              <a:t>Need for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804" y="1180148"/>
            <a:ext cx="9233803" cy="5677852"/>
          </a:xfrm>
        </p:spPr>
        <p:txBody>
          <a:bodyPr numCol="2">
            <a:normAutofit/>
          </a:bodyPr>
          <a:lstStyle/>
          <a:p>
            <a:r>
              <a:rPr lang="en-US" sz="3100" dirty="0" smtClean="0"/>
              <a:t>Poor comparative evidence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Lack of evidence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Nil consistent or simple index of pharmacological effect to monitor</a:t>
            </a:r>
          </a:p>
          <a:p>
            <a:r>
              <a:rPr lang="en-US" sz="3100" dirty="0" smtClean="0"/>
              <a:t>Different constituents </a:t>
            </a:r>
            <a:r>
              <a:rPr lang="en-US" sz="1400" dirty="0" smtClean="0"/>
              <a:t>(CBD, THC, THCV, CBDV ratios)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Potential relationship in concentration and therapeutic effect </a:t>
            </a:r>
          </a:p>
          <a:p>
            <a:r>
              <a:rPr lang="en-US" sz="3100" dirty="0" smtClean="0"/>
              <a:t>Poor relationship between dose and concentration</a:t>
            </a:r>
          </a:p>
          <a:p>
            <a:r>
              <a:rPr lang="en-US" sz="3100" dirty="0" smtClean="0"/>
              <a:t>Toxicity for patient more likely/detrimental</a:t>
            </a:r>
          </a:p>
          <a:p>
            <a:r>
              <a:rPr lang="en-US" sz="3100" dirty="0">
                <a:solidFill>
                  <a:srgbClr val="FF0000"/>
                </a:solidFill>
              </a:rPr>
              <a:t>H</a:t>
            </a:r>
            <a:r>
              <a:rPr lang="en-US" sz="3100" dirty="0" smtClean="0">
                <a:solidFill>
                  <a:srgbClr val="FF0000"/>
                </a:solidFill>
              </a:rPr>
              <a:t>ighly variable pharmacokinetics – oral vs. mucosal</a:t>
            </a:r>
          </a:p>
        </p:txBody>
      </p:sp>
      <p:pic>
        <p:nvPicPr>
          <p:cNvPr id="4" name="Picture 3" descr="u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0"/>
            <a:ext cx="15875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89972"/>
            <a:ext cx="9601200" cy="1143000"/>
          </a:xfrm>
        </p:spPr>
        <p:txBody>
          <a:bodyPr/>
          <a:lstStyle/>
          <a:p>
            <a:r>
              <a:rPr lang="en-US" dirty="0" smtClean="0"/>
              <a:t>Highest level or exposure</a:t>
            </a:r>
          </a:p>
        </p:txBody>
      </p:sp>
      <p:pic>
        <p:nvPicPr>
          <p:cNvPr id="4" name="Picture 3" descr="u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0"/>
            <a:ext cx="1587500" cy="1460500"/>
          </a:xfrm>
          <a:prstGeom prst="rect">
            <a:avLst/>
          </a:prstGeom>
        </p:spPr>
      </p:pic>
      <p:pic>
        <p:nvPicPr>
          <p:cNvPr id="6" name="Content Placeholder 5" descr="UAC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" b="1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89972"/>
            <a:ext cx="9601200" cy="1143000"/>
          </a:xfrm>
        </p:spPr>
        <p:txBody>
          <a:bodyPr/>
          <a:lstStyle/>
          <a:p>
            <a:r>
              <a:rPr lang="en-US" dirty="0" smtClean="0"/>
              <a:t>Oral vs. mucosal</a:t>
            </a:r>
          </a:p>
        </p:txBody>
      </p:sp>
      <p:pic>
        <p:nvPicPr>
          <p:cNvPr id="4" name="Picture 3" descr="u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0"/>
            <a:ext cx="1587500" cy="1460500"/>
          </a:xfrm>
          <a:prstGeom prst="rect">
            <a:avLst/>
          </a:prstGeom>
        </p:spPr>
      </p:pic>
      <p:pic>
        <p:nvPicPr>
          <p:cNvPr id="5" name="Content Placeholder 4" descr="B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67" r="-36567"/>
          <a:stretch>
            <a:fillRect/>
          </a:stretch>
        </p:blipFill>
        <p:spPr>
          <a:xfrm>
            <a:off x="457199" y="1600200"/>
            <a:ext cx="7928517" cy="4360380"/>
          </a:xfrm>
        </p:spPr>
      </p:pic>
    </p:spTree>
    <p:extLst>
      <p:ext uri="{BB962C8B-B14F-4D97-AF65-F5344CB8AC3E}">
        <p14:creationId xmlns:p14="http://schemas.microsoft.com/office/powerpoint/2010/main" val="32049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8208962" cy="1655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AU" sz="3200" dirty="0" smtClean="0">
                <a:cs typeface="+mj-cs"/>
              </a:rPr>
              <a:t>Phase II and III clinical trials </a:t>
            </a:r>
            <a:r>
              <a:rPr lang="en-AU" sz="3200" dirty="0">
                <a:cs typeface="+mj-cs"/>
              </a:rPr>
              <a:t>of medicinal cannabis for loss of appetite, taste problems and weight </a:t>
            </a:r>
            <a:r>
              <a:rPr lang="en-AU" sz="3200" dirty="0" smtClean="0">
                <a:cs typeface="+mj-cs"/>
              </a:rPr>
              <a:t>loss</a:t>
            </a:r>
            <a:endParaRPr lang="en-AU" sz="3200" dirty="0">
              <a:cs typeface="+mj-cs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848350" y="5734050"/>
            <a:ext cx="30448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1pPr>
            <a:lvl2pPr>
              <a:defRPr sz="14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2pPr>
            <a:lvl3pPr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3pPr>
            <a:lvl4pPr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4pPr>
            <a:lvl5pPr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Times" charset="0"/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Times" charset="0"/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Times" charset="0"/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Times" charset="0"/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 sz="1100" dirty="0" smtClean="0">
                <a:solidFill>
                  <a:schemeClr val="tx1"/>
                </a:solidFill>
                <a:latin typeface="Arial" charset="0"/>
                <a:cs typeface="+mn-cs"/>
              </a:rPr>
              <a:t>Flinders University receives funding for </a:t>
            </a:r>
            <a:r>
              <a:rPr lang="en-AU" sz="1100" dirty="0" err="1" smtClean="0">
                <a:solidFill>
                  <a:schemeClr val="tx1"/>
                </a:solidFill>
                <a:latin typeface="Arial" charset="0"/>
                <a:cs typeface="+mn-cs"/>
              </a:rPr>
              <a:t>PaCCSC</a:t>
            </a:r>
            <a:r>
              <a:rPr lang="en-AU" sz="1100" dirty="0" smtClean="0">
                <a:solidFill>
                  <a:schemeClr val="tx1"/>
                </a:solidFill>
                <a:latin typeface="Arial" charset="0"/>
                <a:cs typeface="+mn-cs"/>
              </a:rPr>
              <a:t> from the Australian Government Department of Health under the National Palliative Care Program.</a:t>
            </a:r>
          </a:p>
        </p:txBody>
      </p:sp>
      <p:pic>
        <p:nvPicPr>
          <p:cNvPr id="3" name="Picture 5" descr="FU-logo-H-cmyk-re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41888"/>
            <a:ext cx="15097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684213" y="3683000"/>
            <a:ext cx="8353425" cy="957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>
                <a:cs typeface="+mn-cs"/>
              </a:rPr>
              <a:t>Agar M</a:t>
            </a:r>
            <a:r>
              <a:rPr lang="en-US" sz="1800" baseline="30000" dirty="0" smtClean="0">
                <a:cs typeface="+mn-cs"/>
              </a:rPr>
              <a:t>1,2,3,4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dirty="0" err="1" smtClean="0">
                <a:cs typeface="+mn-cs"/>
              </a:rPr>
              <a:t>Currow</a:t>
            </a:r>
            <a:r>
              <a:rPr lang="en-US" sz="1800" dirty="0" smtClean="0">
                <a:cs typeface="+mn-cs"/>
              </a:rPr>
              <a:t> D</a:t>
            </a:r>
            <a:r>
              <a:rPr lang="en-US" sz="1800" baseline="30000" dirty="0" smtClean="0">
                <a:cs typeface="+mn-cs"/>
              </a:rPr>
              <a:t>3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dirty="0" err="1" smtClean="0">
                <a:cs typeface="+mn-cs"/>
              </a:rPr>
              <a:t>Lintzeris</a:t>
            </a:r>
            <a:r>
              <a:rPr lang="en-US" sz="1800" dirty="0" smtClean="0">
                <a:cs typeface="+mn-cs"/>
              </a:rPr>
              <a:t> N</a:t>
            </a:r>
            <a:r>
              <a:rPr lang="en-US" sz="1800" baseline="30000" dirty="0" smtClean="0">
                <a:cs typeface="+mn-cs"/>
              </a:rPr>
              <a:t>5,6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dirty="0" err="1" smtClean="0">
                <a:cs typeface="+mn-cs"/>
              </a:rPr>
              <a:t>Solowij</a:t>
            </a:r>
            <a:r>
              <a:rPr lang="en-US" sz="1800" dirty="0" smtClean="0">
                <a:cs typeface="+mn-cs"/>
              </a:rPr>
              <a:t> N</a:t>
            </a:r>
            <a:r>
              <a:rPr lang="en-US" sz="1800" baseline="30000" dirty="0">
                <a:cs typeface="+mn-cs"/>
              </a:rPr>
              <a:t>7</a:t>
            </a:r>
            <a:r>
              <a:rPr lang="en-US" sz="1800" dirty="0" smtClean="0">
                <a:cs typeface="+mn-cs"/>
              </a:rPr>
              <a:t>, Quinn S</a:t>
            </a:r>
            <a:r>
              <a:rPr lang="en-US" sz="1800" baseline="30000" dirty="0" smtClean="0">
                <a:cs typeface="+mn-cs"/>
              </a:rPr>
              <a:t>3</a:t>
            </a:r>
            <a:r>
              <a:rPr lang="en-US" sz="1800" dirty="0" smtClean="0">
                <a:cs typeface="+mn-cs"/>
              </a:rPr>
              <a:t>, McCaffrey N</a:t>
            </a:r>
            <a:r>
              <a:rPr lang="en-US" sz="1800" baseline="30000" dirty="0" smtClean="0">
                <a:cs typeface="+mn-cs"/>
              </a:rPr>
              <a:t>3</a:t>
            </a:r>
            <a:r>
              <a:rPr lang="en-US" sz="1800" dirty="0" smtClean="0">
                <a:cs typeface="+mn-cs"/>
              </a:rPr>
              <a:t>, Phillips J</a:t>
            </a:r>
            <a:r>
              <a:rPr lang="en-US" sz="1800" baseline="30000" dirty="0">
                <a:cs typeface="+mn-cs"/>
              </a:rPr>
              <a:t>8</a:t>
            </a:r>
            <a:r>
              <a:rPr lang="en-US" sz="1800" dirty="0" smtClean="0">
                <a:cs typeface="+mn-cs"/>
              </a:rPr>
              <a:t>, Martin P</a:t>
            </a:r>
            <a:r>
              <a:rPr lang="en-US" sz="1800" baseline="30000" dirty="0">
                <a:cs typeface="+mn-cs"/>
              </a:rPr>
              <a:t>9</a:t>
            </a:r>
            <a:r>
              <a:rPr lang="en-US" sz="1800" dirty="0" smtClean="0">
                <a:cs typeface="+mn-cs"/>
              </a:rPr>
              <a:t>, Lovell M</a:t>
            </a:r>
            <a:r>
              <a:rPr lang="en-US" sz="1800" baseline="30000" dirty="0" smtClean="0">
                <a:cs typeface="+mn-cs"/>
              </a:rPr>
              <a:t>4,5</a:t>
            </a:r>
            <a:r>
              <a:rPr lang="en-US" sz="1800" dirty="0" smtClean="0">
                <a:cs typeface="+mn-cs"/>
              </a:rPr>
              <a:t>, McGregor I</a:t>
            </a:r>
            <a:r>
              <a:rPr lang="en-US" sz="1800" baseline="30000" dirty="0" smtClean="0">
                <a:cs typeface="+mn-cs"/>
              </a:rPr>
              <a:t>10</a:t>
            </a:r>
            <a:r>
              <a:rPr lang="en-US" sz="1800" dirty="0" smtClean="0">
                <a:cs typeface="+mn-cs"/>
              </a:rPr>
              <a:t>, Martin J</a:t>
            </a:r>
            <a:r>
              <a:rPr lang="en-US" sz="1800" baseline="30000" dirty="0" smtClean="0">
                <a:cs typeface="+mn-cs"/>
              </a:rPr>
              <a:t>11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dirty="0" err="1" smtClean="0">
                <a:cs typeface="+mn-cs"/>
              </a:rPr>
              <a:t>Allsop</a:t>
            </a:r>
            <a:r>
              <a:rPr lang="en-US" sz="1800" dirty="0" smtClean="0">
                <a:cs typeface="+mn-cs"/>
              </a:rPr>
              <a:t> D</a:t>
            </a:r>
            <a:r>
              <a:rPr lang="en-US" sz="1800" baseline="30000" dirty="0" smtClean="0">
                <a:cs typeface="+mn-cs"/>
              </a:rPr>
              <a:t>12</a:t>
            </a:r>
            <a:r>
              <a:rPr lang="en-US" sz="1800" dirty="0" smtClean="0">
                <a:cs typeface="+mn-cs"/>
              </a:rPr>
              <a:t>, Luckett T</a:t>
            </a:r>
            <a:r>
              <a:rPr lang="en-US" sz="1800" baseline="30000" dirty="0">
                <a:cs typeface="+mn-cs"/>
              </a:rPr>
              <a:t>8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dirty="0" err="1" smtClean="0">
                <a:cs typeface="+mn-cs"/>
              </a:rPr>
              <a:t>Wodak</a:t>
            </a:r>
            <a:r>
              <a:rPr lang="en-US" sz="1800" dirty="0" smtClean="0">
                <a:cs typeface="+mn-cs"/>
              </a:rPr>
              <a:t> A</a:t>
            </a:r>
            <a:r>
              <a:rPr lang="en-US" sz="1800" baseline="30000" dirty="0" smtClean="0">
                <a:cs typeface="+mn-cs"/>
              </a:rPr>
              <a:t>13</a:t>
            </a:r>
            <a:r>
              <a:rPr lang="en-US" sz="1800" dirty="0" smtClean="0">
                <a:cs typeface="+mn-cs"/>
              </a:rPr>
              <a:t>, Noble B</a:t>
            </a:r>
            <a:r>
              <a:rPr lang="en-US" sz="1800" baseline="30000" dirty="0" smtClean="0">
                <a:cs typeface="+mn-cs"/>
              </a:rPr>
              <a:t>14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dirty="0" err="1" smtClean="0">
                <a:cs typeface="+mn-cs"/>
              </a:rPr>
              <a:t>Strasser</a:t>
            </a:r>
            <a:r>
              <a:rPr lang="en-US" sz="1800" dirty="0" smtClean="0">
                <a:cs typeface="+mn-cs"/>
              </a:rPr>
              <a:t> F</a:t>
            </a:r>
            <a:r>
              <a:rPr lang="en-US" sz="1800" baseline="30000" dirty="0" smtClean="0">
                <a:cs typeface="+mn-cs"/>
              </a:rPr>
              <a:t>15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dirty="0" err="1" smtClean="0">
                <a:cs typeface="+mn-cs"/>
              </a:rPr>
              <a:t>Chye</a:t>
            </a:r>
            <a:r>
              <a:rPr lang="en-US" sz="1800" dirty="0" smtClean="0">
                <a:cs typeface="+mn-cs"/>
              </a:rPr>
              <a:t> R</a:t>
            </a:r>
            <a:r>
              <a:rPr lang="en-US" sz="1800" baseline="30000" dirty="0" smtClean="0">
                <a:cs typeface="+mn-cs"/>
              </a:rPr>
              <a:t>16</a:t>
            </a:r>
            <a:r>
              <a:rPr lang="en-US" sz="1800" dirty="0" smtClean="0">
                <a:cs typeface="+mn-cs"/>
              </a:rPr>
              <a:t>, Lee J</a:t>
            </a:r>
            <a:r>
              <a:rPr lang="en-US" sz="1800" baseline="30000" dirty="0" smtClean="0">
                <a:cs typeface="+mn-cs"/>
              </a:rPr>
              <a:t>17</a:t>
            </a:r>
            <a:r>
              <a:rPr lang="en-US" sz="1800" dirty="0" smtClean="0">
                <a:cs typeface="+mn-cs"/>
              </a:rPr>
              <a:t>, Aggarwal R</a:t>
            </a:r>
            <a:r>
              <a:rPr lang="en-US" sz="1800" baseline="30000" dirty="0" smtClean="0">
                <a:cs typeface="+mn-cs"/>
              </a:rPr>
              <a:t>18</a:t>
            </a:r>
            <a:r>
              <a:rPr lang="en-US" sz="1800" dirty="0" smtClean="0">
                <a:cs typeface="+mn-cs"/>
              </a:rPr>
              <a:t>, Clark K</a:t>
            </a:r>
            <a:r>
              <a:rPr lang="en-US" sz="1800" baseline="30000" dirty="0" smtClean="0">
                <a:cs typeface="+mn-cs"/>
              </a:rPr>
              <a:t>11,19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dirty="0" err="1" smtClean="0">
                <a:cs typeface="+mn-cs"/>
              </a:rPr>
              <a:t>Devilee</a:t>
            </a:r>
            <a:r>
              <a:rPr lang="en-US" sz="1800" dirty="0" smtClean="0">
                <a:cs typeface="+mn-cs"/>
              </a:rPr>
              <a:t> L</a:t>
            </a:r>
            <a:r>
              <a:rPr lang="en-US" sz="1800" baseline="30000" dirty="0" smtClean="0">
                <a:cs typeface="+mn-cs"/>
              </a:rPr>
              <a:t>3</a:t>
            </a:r>
            <a:endParaRPr lang="en-US" sz="1800" baseline="30000" dirty="0">
              <a:cs typeface="+mn-cs"/>
            </a:endParaRPr>
          </a:p>
        </p:txBody>
      </p:sp>
      <p:pic>
        <p:nvPicPr>
          <p:cNvPr id="5126" name="Picture 7" descr="E:\UNSW NSW Pall Care\Logo &amp; templates\ImPaCCTlogo-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365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1"/>
          <p:cNvSpPr txBox="1">
            <a:spLocks/>
          </p:cNvSpPr>
          <p:nvPr/>
        </p:nvSpPr>
        <p:spPr bwMode="auto">
          <a:xfrm>
            <a:off x="755650" y="4660900"/>
            <a:ext cx="53086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rgbClr val="7D6A55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14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2pPr>
            <a:lvl3pPr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3pPr>
            <a:lvl4pPr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4pPr>
            <a:lvl5pPr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Times" charset="0"/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Times" charset="0"/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Times" charset="0"/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Times" charset="0"/>
              <a:defRPr sz="1200">
                <a:solidFill>
                  <a:srgbClr val="7D6A55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0AEEF"/>
              </a:buClr>
              <a:buSzPct val="80000"/>
              <a:buFont typeface="Wingdings" charset="0"/>
              <a:buNone/>
            </a:pPr>
            <a:r>
              <a:rPr kumimoji="0" lang="en-US" sz="1000">
                <a:solidFill>
                  <a:schemeClr val="tx1"/>
                </a:solidFill>
              </a:rPr>
              <a:t>1 University of New South Wales South Western Sydney Clinical School, 2 Ingham Institute for Applied Research, 3 Flinders University Department of Palliative and Supportive Services, 4 HammondCare, 5 Sydney Medical School, 6 South Eastern Sydney Local Health District Drug and Alcohol Services, 7 University of Wollongong School of Psychology, 8 University of Technology Sydney Centre for Cardiovascular and Chronic Care, 9 McKellar Centre Dep</a:t>
            </a:r>
            <a:r>
              <a:rPr kumimoji="0" lang="ja-JP" altLang="en-US" sz="1000">
                <a:solidFill>
                  <a:schemeClr val="tx1"/>
                </a:solidFill>
              </a:rPr>
              <a:t>’</a:t>
            </a:r>
            <a:r>
              <a:rPr kumimoji="0" lang="en-US" sz="1000">
                <a:solidFill>
                  <a:schemeClr val="tx1"/>
                </a:solidFill>
              </a:rPr>
              <a:t>t Palliative Care, 10 University of Sydney School of Psychology, 11 University of Newcastle School of Medicine and Public Health, 12 </a:t>
            </a:r>
            <a:r>
              <a:rPr kumimoji="0" lang="en-AU" sz="1000">
                <a:solidFill>
                  <a:schemeClr val="tx1"/>
                </a:solidFill>
              </a:rPr>
              <a:t>University of Sydney Faculty of Science, 13 St Vincent’s Hospital Drug and Alcohol Service, </a:t>
            </a:r>
            <a:r>
              <a:rPr kumimoji="0" lang="en-US" sz="1000">
                <a:solidFill>
                  <a:schemeClr val="tx1"/>
                </a:solidFill>
              </a:rPr>
              <a:t>14 Cancer Voices NSW, </a:t>
            </a:r>
            <a:r>
              <a:rPr kumimoji="0" lang="en-AU" sz="1000">
                <a:solidFill>
                  <a:schemeClr val="tx1"/>
                </a:solidFill>
              </a:rPr>
              <a:t>15 Kantonsspital  Dep’t Palliative Care  Switzerland , 16 Sacred Heart Health Service,</a:t>
            </a:r>
            <a:r>
              <a:rPr kumimoji="0" lang="en-US" sz="1000">
                <a:solidFill>
                  <a:schemeClr val="tx1"/>
                </a:solidFill>
              </a:rPr>
              <a:t> 17 Concord Hospital Dep</a:t>
            </a:r>
            <a:r>
              <a:rPr kumimoji="0" lang="ja-JP" altLang="en-US" sz="1000">
                <a:solidFill>
                  <a:schemeClr val="tx1"/>
                </a:solidFill>
              </a:rPr>
              <a:t>’</a:t>
            </a:r>
            <a:r>
              <a:rPr kumimoji="0" lang="en-US" sz="1000">
                <a:solidFill>
                  <a:schemeClr val="tx1"/>
                </a:solidFill>
              </a:rPr>
              <a:t>t Palliative Care, 18 Liverpool Cancer Therapy Centre Liverpool Hospital, 19 Newcastle Calvary Mater Palliative Care Services</a:t>
            </a:r>
          </a:p>
        </p:txBody>
      </p:sp>
      <p:sp>
        <p:nvSpPr>
          <p:cNvPr id="11" name="Subtitle 1"/>
          <p:cNvSpPr txBox="1">
            <a:spLocks/>
          </p:cNvSpPr>
          <p:nvPr/>
        </p:nvSpPr>
        <p:spPr bwMode="auto">
          <a:xfrm>
            <a:off x="650875" y="6029325"/>
            <a:ext cx="53086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Char char="–"/>
              <a:defRPr sz="1400">
                <a:solidFill>
                  <a:srgbClr val="7D6A55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Font typeface="Times" pitchFamily="1" charset="0"/>
              <a:buChar char="•"/>
              <a:defRPr sz="1200">
                <a:solidFill>
                  <a:srgbClr val="7D6A55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Char char="–"/>
              <a:defRPr sz="1200">
                <a:solidFill>
                  <a:srgbClr val="7D6A55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Font typeface="Times" pitchFamily="1" charset="0"/>
              <a:buChar char="•"/>
              <a:defRPr sz="1200">
                <a:solidFill>
                  <a:srgbClr val="7D6A55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Font typeface="Times" pitchFamily="18" charset="0"/>
              <a:buChar char="•"/>
              <a:defRPr sz="1200">
                <a:solidFill>
                  <a:srgbClr val="7D6A5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Font typeface="Times" pitchFamily="18" charset="0"/>
              <a:buChar char="•"/>
              <a:defRPr sz="1200">
                <a:solidFill>
                  <a:srgbClr val="7D6A5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Font typeface="Times" pitchFamily="18" charset="0"/>
              <a:buChar char="•"/>
              <a:defRPr sz="1200">
                <a:solidFill>
                  <a:srgbClr val="7D6A5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Font typeface="Times" pitchFamily="18" charset="0"/>
              <a:buChar char="•"/>
              <a:defRPr sz="1200">
                <a:solidFill>
                  <a:srgbClr val="7D6A55"/>
                </a:solidFill>
                <a:latin typeface="+mn-lt"/>
              </a:defRPr>
            </a:lvl9pPr>
          </a:lstStyle>
          <a:p>
            <a:pPr>
              <a:defRPr/>
            </a:pPr>
            <a:r>
              <a:rPr kumimoji="0" lang="en-US" sz="2400" kern="0" dirty="0" smtClean="0">
                <a:cs typeface="+mn-cs"/>
              </a:rPr>
              <a:t>Funded by NSW Ministry of Health</a:t>
            </a:r>
            <a:endParaRPr kumimoji="0" lang="en-US" sz="2400" kern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1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773238"/>
            <a:ext cx="6853237" cy="665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2000" dirty="0">
                <a:cs typeface="+mj-cs"/>
              </a:rPr>
              <a:t>Medicinal cannabis use and preferred mode of administration: </a:t>
            </a:r>
            <a:r>
              <a:rPr lang="en-AU" sz="2000" dirty="0" smtClean="0">
                <a:cs typeface="+mj-cs"/>
              </a:rPr>
              <a:t>preliminary results from an anonymous </a:t>
            </a:r>
            <a:r>
              <a:rPr lang="en-AU" sz="2000" dirty="0">
                <a:cs typeface="+mj-cs"/>
              </a:rPr>
              <a:t>patient </a:t>
            </a:r>
            <a:r>
              <a:rPr lang="en-AU" sz="2000" dirty="0" smtClean="0">
                <a:cs typeface="+mj-cs"/>
              </a:rPr>
              <a:t>survey</a:t>
            </a:r>
            <a:endParaRPr lang="en-US" sz="2000" dirty="0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8208962" cy="4321175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sz="900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Eligibility – </a:t>
            </a:r>
            <a:r>
              <a:rPr lang="en-AU">
                <a:latin typeface="Calibri" charset="0"/>
              </a:rPr>
              <a:t> 1) Adult, 2) advanced cancer, 3) poor appetite/taste problems/weight loss, 3) consider participating in a trial of medicinal cannabis</a:t>
            </a:r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Results (N=109)</a:t>
            </a:r>
          </a:p>
          <a:p>
            <a:pPr lvl="1" eaLnBrk="1" hangingPunct="1">
              <a:buFont typeface="Wingdings" charset="0"/>
              <a:buChar char="l"/>
            </a:pPr>
            <a:r>
              <a:rPr lang="en-AU">
                <a:latin typeface="Calibri" charset="0"/>
              </a:rPr>
              <a:t>Preferred modes of administration</a:t>
            </a:r>
          </a:p>
          <a:p>
            <a:pPr lvl="2" eaLnBrk="1" hangingPunct="1">
              <a:buFont typeface="Wingdings" charset="0"/>
              <a:buChar char="l"/>
            </a:pPr>
            <a:r>
              <a:rPr lang="en-AU" sz="2000">
                <a:latin typeface="Calibri" charset="0"/>
              </a:rPr>
              <a:t>Tablets (67%), vaporiser (41%), mouth-spray (39%), eating (39%), drinking (34%), topical (28%) and suppositories (8%) (many patients &gt;1 mode)</a:t>
            </a:r>
          </a:p>
          <a:p>
            <a:pPr lvl="2" eaLnBrk="1" hangingPunct="1">
              <a:buFont typeface="Wingdings" charset="0"/>
              <a:buChar char="l"/>
            </a:pPr>
            <a:r>
              <a:rPr lang="en-AU" sz="2000">
                <a:latin typeface="Calibri" charset="0"/>
              </a:rPr>
              <a:t>Reasons included: perceived convenience, familiarity, quicker effect, lower intrusiveness, more precise dosing and fewer side effects</a:t>
            </a:r>
            <a:endParaRPr lang="en-US" sz="2000">
              <a:latin typeface="Calibri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692150"/>
            <a:ext cx="275113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8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773238"/>
            <a:ext cx="6853237" cy="665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2000" dirty="0">
                <a:cs typeface="+mj-cs"/>
              </a:rPr>
              <a:t>Medicinal cannabis use and preferred mode of administration: </a:t>
            </a:r>
            <a:r>
              <a:rPr lang="en-AU" sz="2000" dirty="0" smtClean="0">
                <a:cs typeface="+mj-cs"/>
              </a:rPr>
              <a:t>preliminary results from an anonymous </a:t>
            </a:r>
            <a:r>
              <a:rPr lang="en-AU" sz="2000" dirty="0">
                <a:cs typeface="+mj-cs"/>
              </a:rPr>
              <a:t>patient </a:t>
            </a:r>
            <a:r>
              <a:rPr lang="en-AU" sz="2000" dirty="0" smtClean="0">
                <a:cs typeface="+mj-cs"/>
              </a:rPr>
              <a:t>survey (cont.)</a:t>
            </a:r>
            <a:endParaRPr lang="en-US" sz="2000" dirty="0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8208962" cy="39608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endParaRPr lang="en-US" sz="900" dirty="0">
              <a:cs typeface="+mn-cs"/>
            </a:endParaRP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AU" dirty="0" smtClean="0">
                <a:cs typeface="+mn-cs"/>
              </a:rPr>
              <a:t>Only small minority voiced concerns - adverse </a:t>
            </a:r>
            <a:r>
              <a:rPr lang="en-AU" dirty="0">
                <a:cs typeface="+mn-cs"/>
              </a:rPr>
              <a:t>effects (5</a:t>
            </a:r>
            <a:r>
              <a:rPr lang="en-AU" dirty="0" smtClean="0">
                <a:cs typeface="+mn-cs"/>
              </a:rPr>
              <a:t>%), legal </a:t>
            </a:r>
            <a:r>
              <a:rPr lang="en-AU" dirty="0">
                <a:cs typeface="+mn-cs"/>
              </a:rPr>
              <a:t>issues </a:t>
            </a:r>
            <a:r>
              <a:rPr lang="en-AU" dirty="0" smtClean="0">
                <a:cs typeface="+mn-cs"/>
              </a:rPr>
              <a:t>(3%), compatibility with other treatments (2%), habit forming (2%); 4% indicated need </a:t>
            </a:r>
            <a:r>
              <a:rPr lang="en-AU" dirty="0">
                <a:cs typeface="+mn-cs"/>
              </a:rPr>
              <a:t>for further </a:t>
            </a:r>
            <a:r>
              <a:rPr lang="en-AU" dirty="0" smtClean="0">
                <a:cs typeface="+mn-cs"/>
              </a:rPr>
              <a:t>information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AU" dirty="0" smtClean="0">
                <a:cs typeface="+mn-cs"/>
              </a:rPr>
              <a:t>15/109 reported experience of using cannabis medicinally</a:t>
            </a:r>
          </a:p>
          <a:p>
            <a:pPr lvl="2" eaLnBrk="1" hangingPunct="1">
              <a:buFont typeface="Wingdings" charset="0"/>
              <a:buChar char="l"/>
              <a:defRPr/>
            </a:pPr>
            <a:r>
              <a:rPr lang="en-AU" sz="2000" dirty="0" smtClean="0">
                <a:cs typeface="+mn-cs"/>
              </a:rPr>
              <a:t>pain (n=5), psychological (n=4), appetite loss (n=3), insomnia (n=3)</a:t>
            </a:r>
          </a:p>
          <a:p>
            <a:pPr lvl="2" eaLnBrk="1" hangingPunct="1">
              <a:buFont typeface="Wingdings" charset="0"/>
              <a:buChar char="l"/>
              <a:defRPr/>
            </a:pPr>
            <a:r>
              <a:rPr lang="en-AU" sz="2000" dirty="0" smtClean="0">
                <a:cs typeface="+mn-cs"/>
              </a:rPr>
              <a:t>Two would not participate in a </a:t>
            </a:r>
            <a:r>
              <a:rPr lang="en-AU" sz="2000" dirty="0">
                <a:cs typeface="+mn-cs"/>
              </a:rPr>
              <a:t>trial </a:t>
            </a:r>
            <a:r>
              <a:rPr lang="en-AU" sz="2000" dirty="0" smtClean="0">
                <a:cs typeface="+mn-cs"/>
              </a:rPr>
              <a:t>if required </a:t>
            </a:r>
            <a:r>
              <a:rPr lang="en-AU" sz="2000" dirty="0">
                <a:cs typeface="+mn-cs"/>
              </a:rPr>
              <a:t>to stop usual use </a:t>
            </a:r>
            <a:endParaRPr lang="en-AU" sz="2000" dirty="0" smtClean="0">
              <a:cs typeface="+mn-cs"/>
            </a:endParaRPr>
          </a:p>
          <a:p>
            <a:pPr marL="801688" lvl="2" indent="-352425" eaLnBrk="1" hangingPunct="1">
              <a:buFont typeface="Wingdings" charset="0"/>
              <a:buChar char="l"/>
              <a:defRPr/>
            </a:pPr>
            <a:r>
              <a:rPr lang="en-AU" sz="2000" dirty="0" smtClean="0">
                <a:cs typeface="+mn-cs"/>
              </a:rPr>
              <a:t>Misbeliefs may need addressing in trial information/FAQs -</a:t>
            </a:r>
          </a:p>
          <a:p>
            <a:pPr lvl="2" eaLnBrk="1" hangingPunct="1">
              <a:buFont typeface="Wingdings" charset="0"/>
              <a:buChar char="l"/>
              <a:defRPr/>
            </a:pPr>
            <a:r>
              <a:rPr lang="en-AU" sz="2000" dirty="0" smtClean="0">
                <a:cs typeface="+mn-cs"/>
              </a:rPr>
              <a:t>Evidence </a:t>
            </a:r>
            <a:r>
              <a:rPr lang="en-AU" sz="2000" dirty="0">
                <a:cs typeface="+mn-cs"/>
              </a:rPr>
              <a:t>is sufficient </a:t>
            </a:r>
            <a:r>
              <a:rPr lang="en-AU" sz="2000" dirty="0" smtClean="0">
                <a:cs typeface="+mn-cs"/>
              </a:rPr>
              <a:t>to make cannabis </a:t>
            </a:r>
            <a:r>
              <a:rPr lang="en-AU" sz="2000" dirty="0">
                <a:cs typeface="+mn-cs"/>
              </a:rPr>
              <a:t>available </a:t>
            </a:r>
            <a:r>
              <a:rPr lang="en-AU" sz="2000" dirty="0" smtClean="0">
                <a:cs typeface="+mn-cs"/>
              </a:rPr>
              <a:t>now (n=4)</a:t>
            </a:r>
            <a:endParaRPr lang="en-US" sz="2000" dirty="0" smtClean="0">
              <a:cs typeface="+mn-cs"/>
            </a:endParaRPr>
          </a:p>
          <a:p>
            <a:pPr lvl="2" eaLnBrk="1" hangingPunct="1">
              <a:buFont typeface="Wingdings" charset="0"/>
              <a:buChar char="l"/>
              <a:defRPr/>
            </a:pPr>
            <a:r>
              <a:rPr lang="en-AU" sz="2000" dirty="0">
                <a:cs typeface="+mn-cs"/>
              </a:rPr>
              <a:t>C</a:t>
            </a:r>
            <a:r>
              <a:rPr lang="en-AU" sz="2000" dirty="0" smtClean="0">
                <a:cs typeface="+mn-cs"/>
              </a:rPr>
              <a:t>annabis may </a:t>
            </a:r>
            <a:r>
              <a:rPr lang="en-AU" sz="2000" dirty="0">
                <a:cs typeface="+mn-cs"/>
              </a:rPr>
              <a:t>cure </a:t>
            </a:r>
            <a:r>
              <a:rPr lang="en-AU" sz="2000" dirty="0" smtClean="0">
                <a:cs typeface="+mn-cs"/>
              </a:rPr>
              <a:t>cancer (n=2)</a:t>
            </a:r>
          </a:p>
          <a:p>
            <a:pPr lvl="2" eaLnBrk="1" hangingPunct="1">
              <a:buFont typeface="Wingdings" charset="0"/>
              <a:buChar char="l"/>
              <a:defRPr/>
            </a:pPr>
            <a:r>
              <a:rPr lang="en-AU" sz="2000" dirty="0" smtClean="0">
                <a:cs typeface="+mn-cs"/>
              </a:rPr>
              <a:t>Need to see evidence for efficacy before taking part in trial (n=1)</a:t>
            </a:r>
          </a:p>
          <a:p>
            <a:pPr lvl="1" eaLnBrk="1" hangingPunct="1">
              <a:buFont typeface="Wingdings" charset="0"/>
              <a:buChar char="l"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692150"/>
            <a:ext cx="275113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Elephant in the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96" y="1205802"/>
            <a:ext cx="8925904" cy="5419895"/>
          </a:xfrm>
        </p:spPr>
        <p:txBody>
          <a:bodyPr/>
          <a:lstStyle/>
          <a:p>
            <a:r>
              <a:rPr lang="en-US" dirty="0" smtClean="0"/>
              <a:t>Current environment/societal issues</a:t>
            </a:r>
          </a:p>
          <a:p>
            <a:endParaRPr lang="en-US" dirty="0" smtClean="0"/>
          </a:p>
        </p:txBody>
      </p:sp>
      <p:pic>
        <p:nvPicPr>
          <p:cNvPr id="5" name="Picture 4" descr="elepha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66900"/>
            <a:ext cx="8128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56443FE5F438AE8BC913CCF758C" ma:contentTypeVersion="2" ma:contentTypeDescription="Create a new document." ma:contentTypeScope="" ma:versionID="cd7e1bce223782c803dfa3ab76b85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67287484f3f9171d0e55a37e960c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4BA86D-2315-4555-8250-7D7F44721E3B}"/>
</file>

<file path=customXml/itemProps2.xml><?xml version="1.0" encoding="utf-8"?>
<ds:datastoreItem xmlns:ds="http://schemas.openxmlformats.org/officeDocument/2006/customXml" ds:itemID="{1F83E2BA-171C-4476-B6CC-E6CADDDFECB4}"/>
</file>

<file path=customXml/itemProps3.xml><?xml version="1.0" encoding="utf-8"?>
<ds:datastoreItem xmlns:ds="http://schemas.openxmlformats.org/officeDocument/2006/customXml" ds:itemID="{4053CAE7-5183-48EE-9831-6F442D19FE53}"/>
</file>

<file path=docProps/app.xml><?xml version="1.0" encoding="utf-8"?>
<Properties xmlns="http://schemas.openxmlformats.org/officeDocument/2006/extended-properties" xmlns:vt="http://schemas.openxmlformats.org/officeDocument/2006/docPropsVTypes">
  <TotalTime>8655</TotalTime>
  <Words>832</Words>
  <Application>Microsoft Office PowerPoint</Application>
  <PresentationFormat>On-screen Show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Medicinal cannabis – challenges of research</vt:lpstr>
      <vt:lpstr>Overview</vt:lpstr>
      <vt:lpstr>Need for evidence</vt:lpstr>
      <vt:lpstr>Highest level or exposure</vt:lpstr>
      <vt:lpstr>Oral vs. mucosal</vt:lpstr>
      <vt:lpstr>Phase II and III clinical trials of medicinal cannabis for loss of appetite, taste problems and weight loss</vt:lpstr>
      <vt:lpstr>Medicinal cannabis use and preferred mode of administration: preliminary results from an anonymous patient survey</vt:lpstr>
      <vt:lpstr>Medicinal cannabis use and preferred mode of administration: preliminary results from an anonymous patient survey (cont.)</vt:lpstr>
      <vt:lpstr>Elephant in the room</vt:lpstr>
      <vt:lpstr>NSW Health</vt:lpstr>
      <vt:lpstr>Factors that affect drug-benefit/toxicity</vt:lpstr>
      <vt:lpstr>Factors that affect drug-benefit/toxicity</vt:lpstr>
      <vt:lpstr>Opportunities for INNOVATION</vt:lpstr>
      <vt:lpstr>Conclusion</vt:lpstr>
      <vt:lpstr>END</vt:lpstr>
    </vt:vector>
  </TitlesOfParts>
  <Company>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TDM in Oncology – Setting the Scene</dc:title>
  <dc:creator>Jennifer Martin</dc:creator>
  <cp:lastModifiedBy>MAUDOOD, Shams</cp:lastModifiedBy>
  <cp:revision>68</cp:revision>
  <dcterms:created xsi:type="dcterms:W3CDTF">2015-10-05T11:14:22Z</dcterms:created>
  <dcterms:modified xsi:type="dcterms:W3CDTF">2015-11-05T01:22:15Z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0x01010000DA656443FE5F438AE8BC913CCF758C</vt:lpwstr>
  </property>
</Properties>
</file>