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58" r:id="rId3"/>
    <p:sldId id="260" r:id="rId4"/>
    <p:sldId id="337" r:id="rId5"/>
    <p:sldId id="435" r:id="rId6"/>
    <p:sldId id="338" r:id="rId7"/>
    <p:sldId id="348" r:id="rId8"/>
    <p:sldId id="399" r:id="rId9"/>
    <p:sldId id="389" r:id="rId10"/>
    <p:sldId id="391" r:id="rId11"/>
    <p:sldId id="402" r:id="rId12"/>
    <p:sldId id="393" r:id="rId13"/>
    <p:sldId id="394" r:id="rId14"/>
    <p:sldId id="265" r:id="rId15"/>
    <p:sldId id="432" r:id="rId16"/>
    <p:sldId id="395" r:id="rId17"/>
    <p:sldId id="355" r:id="rId18"/>
    <p:sldId id="411" r:id="rId19"/>
    <p:sldId id="412" r:id="rId20"/>
    <p:sldId id="413" r:id="rId21"/>
    <p:sldId id="414" r:id="rId22"/>
    <p:sldId id="415" r:id="rId23"/>
    <p:sldId id="416" r:id="rId24"/>
    <p:sldId id="417" r:id="rId25"/>
    <p:sldId id="418" r:id="rId26"/>
    <p:sldId id="423" r:id="rId27"/>
    <p:sldId id="425" r:id="rId28"/>
    <p:sldId id="421" r:id="rId29"/>
    <p:sldId id="406" r:id="rId30"/>
    <p:sldId id="436" r:id="rId31"/>
    <p:sldId id="433" r:id="rId32"/>
    <p:sldId id="267" r:id="rId33"/>
    <p:sldId id="401" r:id="rId34"/>
    <p:sldId id="434" r:id="rId35"/>
    <p:sldId id="269" r:id="rId36"/>
    <p:sldId id="270" r:id="rId37"/>
    <p:sldId id="271" r:id="rId3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02" autoAdjust="0"/>
    <p:restoredTop sz="94660"/>
  </p:normalViewPr>
  <p:slideViewPr>
    <p:cSldViewPr>
      <p:cViewPr>
        <p:scale>
          <a:sx n="55" d="100"/>
          <a:sy n="55" d="100"/>
        </p:scale>
        <p:origin x="-2100" y="-1176"/>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notesViewPr>
    <p:cSldViewPr>
      <p:cViewPr varScale="1">
        <p:scale>
          <a:sx n="38" d="100"/>
          <a:sy n="38" d="100"/>
        </p:scale>
        <p:origin x="-1590"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2B09454D-504A-4ABE-B91F-BD04361F04EA}" type="datetimeFigureOut">
              <a:rPr lang="en-AU" smtClean="0"/>
              <a:t>30/10/2015</a:t>
            </a:fld>
            <a:endParaRPr lang="en-AU"/>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FD3EE83-3147-41E8-8030-87917F0DFF58}" type="slidenum">
              <a:rPr lang="en-AU" smtClean="0"/>
              <a:t>‹#›</a:t>
            </a:fld>
            <a:endParaRPr lang="en-AU"/>
          </a:p>
        </p:txBody>
      </p:sp>
    </p:spTree>
    <p:extLst>
      <p:ext uri="{BB962C8B-B14F-4D97-AF65-F5344CB8AC3E}">
        <p14:creationId xmlns:p14="http://schemas.microsoft.com/office/powerpoint/2010/main" val="3231352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AC31A64-C995-4780-9945-4A65720953A4}" type="datetimeFigureOut">
              <a:rPr lang="en-AU" smtClean="0"/>
              <a:t>30/10/2015</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E889A2-EEAC-4227-85AA-D3B3D18650D6}" type="slidenum">
              <a:rPr lang="en-AU" smtClean="0"/>
              <a:t>‹#›</a:t>
            </a:fld>
            <a:endParaRPr lang="en-AU"/>
          </a:p>
        </p:txBody>
      </p:sp>
    </p:spTree>
    <p:extLst>
      <p:ext uri="{BB962C8B-B14F-4D97-AF65-F5344CB8AC3E}">
        <p14:creationId xmlns:p14="http://schemas.microsoft.com/office/powerpoint/2010/main" val="90529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a:t>
            </a:fld>
            <a:endParaRPr lang="en-AU"/>
          </a:p>
        </p:txBody>
      </p:sp>
    </p:spTree>
    <p:extLst>
      <p:ext uri="{BB962C8B-B14F-4D97-AF65-F5344CB8AC3E}">
        <p14:creationId xmlns:p14="http://schemas.microsoft.com/office/powerpoint/2010/main" val="189516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10</a:t>
            </a:fld>
            <a:endParaRPr lang="en-AU"/>
          </a:p>
        </p:txBody>
      </p:sp>
    </p:spTree>
    <p:extLst>
      <p:ext uri="{BB962C8B-B14F-4D97-AF65-F5344CB8AC3E}">
        <p14:creationId xmlns:p14="http://schemas.microsoft.com/office/powerpoint/2010/main" val="351297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11</a:t>
            </a:fld>
            <a:endParaRPr lang="en-AU"/>
          </a:p>
        </p:txBody>
      </p:sp>
    </p:spTree>
    <p:extLst>
      <p:ext uri="{BB962C8B-B14F-4D97-AF65-F5344CB8AC3E}">
        <p14:creationId xmlns:p14="http://schemas.microsoft.com/office/powerpoint/2010/main" val="84034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12</a:t>
            </a:fld>
            <a:endParaRPr lang="en-AU"/>
          </a:p>
        </p:txBody>
      </p:sp>
    </p:spTree>
    <p:extLst>
      <p:ext uri="{BB962C8B-B14F-4D97-AF65-F5344CB8AC3E}">
        <p14:creationId xmlns:p14="http://schemas.microsoft.com/office/powerpoint/2010/main" val="238298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13</a:t>
            </a:fld>
            <a:endParaRPr lang="en-AU"/>
          </a:p>
        </p:txBody>
      </p:sp>
    </p:spTree>
    <p:extLst>
      <p:ext uri="{BB962C8B-B14F-4D97-AF65-F5344CB8AC3E}">
        <p14:creationId xmlns:p14="http://schemas.microsoft.com/office/powerpoint/2010/main" val="279782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 meta-analysis by Parks and Steelman (2008) found that in a range of studies, participation</a:t>
            </a:r>
          </a:p>
          <a:p>
            <a:r>
              <a:rPr lang="en-AU" sz="1200" b="0" i="0" u="none" strike="noStrike" kern="1200" baseline="0" dirty="0" smtClean="0">
                <a:solidFill>
                  <a:schemeClr val="tx1"/>
                </a:solidFill>
                <a:latin typeface="+mn-lt"/>
                <a:ea typeface="+mn-ea"/>
                <a:cs typeface="+mn-cs"/>
              </a:rPr>
              <a:t>in organizational wellness programs was linked to reduced stress levels, lower </a:t>
            </a:r>
            <a:r>
              <a:rPr lang="en-AU" sz="1200" b="0" i="0" u="none" strike="noStrike" kern="1200" baseline="0" dirty="0" err="1" smtClean="0">
                <a:solidFill>
                  <a:schemeClr val="tx1"/>
                </a:solidFill>
                <a:latin typeface="+mn-lt"/>
                <a:ea typeface="+mn-ea"/>
                <a:cs typeface="+mn-cs"/>
              </a:rPr>
              <a:t>abenteeism</a:t>
            </a:r>
            <a:r>
              <a:rPr lang="en-AU" sz="1200" b="0" i="0" u="none" strike="noStrike" kern="1200" baseline="0" dirty="0" smtClean="0">
                <a:solidFill>
                  <a:schemeClr val="tx1"/>
                </a:solidFill>
                <a:latin typeface="+mn-lt"/>
                <a:ea typeface="+mn-ea"/>
                <a:cs typeface="+mn-cs"/>
              </a:rPr>
              <a:t>,</a:t>
            </a:r>
          </a:p>
          <a:p>
            <a:r>
              <a:rPr lang="en-AU" sz="1200" b="0" i="0" u="none" strike="noStrike" kern="1200" baseline="0" dirty="0" smtClean="0">
                <a:solidFill>
                  <a:schemeClr val="tx1"/>
                </a:solidFill>
                <a:latin typeface="+mn-lt"/>
                <a:ea typeface="+mn-ea"/>
                <a:cs typeface="+mn-cs"/>
              </a:rPr>
              <a:t>higher job satisfaction and increased productivity. Previous research has also shown that</a:t>
            </a:r>
          </a:p>
          <a:p>
            <a:r>
              <a:rPr lang="en-AU" sz="1200" b="0" i="0" u="none" strike="noStrike" kern="1200" baseline="0" dirty="0" smtClean="0">
                <a:solidFill>
                  <a:schemeClr val="tx1"/>
                </a:solidFill>
                <a:latin typeface="+mn-lt"/>
                <a:ea typeface="+mn-ea"/>
                <a:cs typeface="+mn-cs"/>
              </a:rPr>
              <a:t>employee engagement contributes to key performance indicators, e.g. customer satisfaction,</a:t>
            </a:r>
          </a:p>
          <a:p>
            <a:r>
              <a:rPr lang="en-AU" sz="1200" b="0" i="0" u="none" strike="noStrike" kern="1200" baseline="0" dirty="0" smtClean="0">
                <a:solidFill>
                  <a:schemeClr val="tx1"/>
                </a:solidFill>
                <a:latin typeface="+mn-lt"/>
                <a:ea typeface="+mn-ea"/>
                <a:cs typeface="+mn-cs"/>
              </a:rPr>
              <a:t>productivity, profitability, employee turnover and sickness related absence (Harter, Schmidt</a:t>
            </a:r>
          </a:p>
          <a:p>
            <a:r>
              <a:rPr lang="en-AU" sz="1200" b="0" i="0" u="none" strike="noStrike" kern="1200" baseline="0" dirty="0" smtClean="0">
                <a:solidFill>
                  <a:schemeClr val="tx1"/>
                </a:solidFill>
                <a:latin typeface="+mn-lt"/>
                <a:ea typeface="+mn-ea"/>
                <a:cs typeface="+mn-cs"/>
              </a:rPr>
              <a:t>&amp; Hayes, 2002).</a:t>
            </a:r>
            <a:endParaRPr lang="en-AU" dirty="0"/>
          </a:p>
        </p:txBody>
      </p:sp>
      <p:sp>
        <p:nvSpPr>
          <p:cNvPr id="4" name="Slide Number Placeholder 3"/>
          <p:cNvSpPr>
            <a:spLocks noGrp="1"/>
          </p:cNvSpPr>
          <p:nvPr>
            <p:ph type="sldNum" sz="quarter" idx="10"/>
          </p:nvPr>
        </p:nvSpPr>
        <p:spPr/>
        <p:txBody>
          <a:bodyPr/>
          <a:lstStyle/>
          <a:p>
            <a:fld id="{1CC10DB1-53AB-4968-B0D4-5AB7D08949C4}" type="slidenum">
              <a:rPr lang="en-AU" smtClean="0"/>
              <a:t>14</a:t>
            </a:fld>
            <a:endParaRPr lang="en-AU"/>
          </a:p>
        </p:txBody>
      </p:sp>
    </p:spTree>
    <p:extLst>
      <p:ext uri="{BB962C8B-B14F-4D97-AF65-F5344CB8AC3E}">
        <p14:creationId xmlns:p14="http://schemas.microsoft.com/office/powerpoint/2010/main" val="39509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15</a:t>
            </a:fld>
            <a:endParaRPr lang="en-AU"/>
          </a:p>
        </p:txBody>
      </p:sp>
    </p:spTree>
    <p:extLst>
      <p:ext uri="{BB962C8B-B14F-4D97-AF65-F5344CB8AC3E}">
        <p14:creationId xmlns:p14="http://schemas.microsoft.com/office/powerpoint/2010/main" val="165250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16</a:t>
            </a:fld>
            <a:endParaRPr lang="en-AU"/>
          </a:p>
        </p:txBody>
      </p:sp>
    </p:spTree>
    <p:extLst>
      <p:ext uri="{BB962C8B-B14F-4D97-AF65-F5344CB8AC3E}">
        <p14:creationId xmlns:p14="http://schemas.microsoft.com/office/powerpoint/2010/main" val="382062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17</a:t>
            </a:fld>
            <a:endParaRPr lang="en-AU"/>
          </a:p>
        </p:txBody>
      </p:sp>
    </p:spTree>
    <p:extLst>
      <p:ext uri="{BB962C8B-B14F-4D97-AF65-F5344CB8AC3E}">
        <p14:creationId xmlns:p14="http://schemas.microsoft.com/office/powerpoint/2010/main" val="209663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6037" indent="-78132">
              <a:spcBef>
                <a:spcPct val="0"/>
              </a:spcBef>
              <a:defRPr/>
            </a:pPr>
            <a:r>
              <a:rPr lang="en-US" altLang="en-US" sz="1200" b="1" dirty="0" smtClean="0">
                <a:latin typeface="Helvetica" charset="0"/>
                <a:cs typeface="Helvetica" charset="0"/>
                <a:sym typeface="Helvetica" charset="0"/>
              </a:rPr>
              <a:t>Study 1:</a:t>
            </a:r>
            <a:endParaRPr lang="en-US" altLang="en-US" sz="1200" b="1" dirty="0" smtClean="0">
              <a:latin typeface="Helvetica" charset="0"/>
              <a:ea typeface="ヒラギノ角ゴ ProN W6" charset="0"/>
              <a:cs typeface="ヒラギノ角ゴ ProN W6" charset="0"/>
              <a:sym typeface="Helvetica" charset="0"/>
            </a:endParaRPr>
          </a:p>
          <a:p>
            <a:pPr marL="106037" indent="-78132">
              <a:spcBef>
                <a:spcPts val="492"/>
              </a:spcBef>
              <a:buFont typeface="Helvetica" charset="0"/>
              <a:buChar char="•"/>
              <a:defRPr/>
            </a:pPr>
            <a:r>
              <a:rPr lang="en-US" altLang="en-US" sz="1200" dirty="0" smtClean="0">
                <a:latin typeface="Helvetica" charset="0"/>
                <a:cs typeface="Helvetica" charset="0"/>
                <a:sym typeface="Helvetica" charset="0"/>
              </a:rPr>
              <a:t>Evaluation of the effects of an evidence-based mindfulness, compassion meditation program (called </a:t>
            </a:r>
            <a:r>
              <a:rPr lang="en-US" altLang="en-US" sz="1200" dirty="0" err="1" smtClean="0">
                <a:latin typeface="Helvetica" charset="0"/>
                <a:cs typeface="Helvetica" charset="0"/>
                <a:sym typeface="Helvetica" charset="0"/>
              </a:rPr>
              <a:t>Sankalpa</a:t>
            </a:r>
            <a:r>
              <a:rPr lang="en-US" altLang="en-US" sz="1200" dirty="0" smtClean="0">
                <a:latin typeface="Helvetica" charset="0"/>
                <a:cs typeface="Helvetica" charset="0"/>
                <a:sym typeface="Helvetica" charset="0"/>
              </a:rPr>
              <a:t>) on participants’ wellness, mindfulness, and compassionate care.</a:t>
            </a:r>
          </a:p>
          <a:p>
            <a:pPr marL="27905" indent="0">
              <a:spcBef>
                <a:spcPts val="492"/>
              </a:spcBef>
              <a:buNone/>
              <a:defRPr/>
            </a:pPr>
            <a:r>
              <a:rPr lang="en-US" altLang="en-US" sz="1200" i="1" dirty="0" smtClean="0">
                <a:latin typeface="Helvetica" charset="0"/>
                <a:sym typeface="Helvetica" charset="0"/>
              </a:rPr>
              <a:t>Wave </a:t>
            </a:r>
            <a:r>
              <a:rPr lang="en-US" altLang="en-US" sz="1200" dirty="0" smtClean="0">
                <a:latin typeface="Helvetica" charset="0"/>
                <a:sym typeface="Helvetica" charset="0"/>
              </a:rPr>
              <a:t>1: Pre-post test. </a:t>
            </a:r>
            <a:r>
              <a:rPr lang="en-US" altLang="en-US" sz="1200" i="1" dirty="0" smtClean="0">
                <a:latin typeface="Helvetica" charset="0"/>
                <a:sym typeface="Helvetica" charset="0"/>
              </a:rPr>
              <a:t>Wave</a:t>
            </a:r>
            <a:r>
              <a:rPr lang="en-US" altLang="en-US" sz="1200" dirty="0" smtClean="0">
                <a:latin typeface="Helvetica" charset="0"/>
                <a:sym typeface="Helvetica" charset="0"/>
              </a:rPr>
              <a:t> 2: Waitlist control. </a:t>
            </a:r>
            <a:r>
              <a:rPr lang="en-US" altLang="en-US" sz="1200" i="1" dirty="0" smtClean="0">
                <a:latin typeface="Helvetica" charset="0"/>
                <a:sym typeface="Helvetica" charset="0"/>
              </a:rPr>
              <a:t>Wave</a:t>
            </a:r>
            <a:r>
              <a:rPr lang="en-US" altLang="en-US" sz="1200" dirty="0" smtClean="0">
                <a:latin typeface="Helvetica" charset="0"/>
                <a:sym typeface="Helvetica" charset="0"/>
              </a:rPr>
              <a:t> 3: RCT? Grant?? -</a:t>
            </a:r>
          </a:p>
          <a:p>
            <a:pPr marL="106037" indent="-78132">
              <a:spcBef>
                <a:spcPts val="492"/>
              </a:spcBef>
              <a:defRPr/>
            </a:pPr>
            <a:r>
              <a:rPr lang="en-US" altLang="en-US" sz="1200" b="1" dirty="0" smtClean="0">
                <a:latin typeface="Helvetica" charset="0"/>
                <a:cs typeface="Helvetica" charset="0"/>
                <a:sym typeface="Helvetica" charset="0"/>
              </a:rPr>
              <a:t>Study 2:</a:t>
            </a:r>
            <a:endParaRPr lang="en-US" altLang="en-US" sz="1200" b="1" dirty="0" smtClean="0">
              <a:latin typeface="Helvetica" charset="0"/>
              <a:ea typeface="ヒラギノ角ゴ ProN W6" charset="0"/>
              <a:cs typeface="ヒラギノ角ゴ ProN W6" charset="0"/>
              <a:sym typeface="Helvetica" charset="0"/>
            </a:endParaRPr>
          </a:p>
          <a:p>
            <a:pPr marL="106037" indent="-78132">
              <a:spcBef>
                <a:spcPts val="492"/>
              </a:spcBef>
              <a:buFont typeface="Helvetica" charset="0"/>
              <a:buChar char="•"/>
              <a:defRPr/>
            </a:pPr>
            <a:r>
              <a:rPr lang="en-US" altLang="en-US" sz="1200" dirty="0" smtClean="0">
                <a:latin typeface="Helvetica" charset="0"/>
                <a:cs typeface="Helvetica" charset="0"/>
                <a:sym typeface="Helvetica" charset="0"/>
              </a:rPr>
              <a:t>Measurement of compassionate and patient-</a:t>
            </a:r>
            <a:r>
              <a:rPr lang="en-US" altLang="en-US" sz="1200" dirty="0" err="1" smtClean="0">
                <a:latin typeface="Helvetica" charset="0"/>
                <a:cs typeface="Helvetica" charset="0"/>
                <a:sym typeface="Helvetica" charset="0"/>
              </a:rPr>
              <a:t>centred</a:t>
            </a:r>
            <a:r>
              <a:rPr lang="en-US" altLang="en-US" sz="1200" dirty="0" smtClean="0">
                <a:latin typeface="Helvetica" charset="0"/>
                <a:cs typeface="Helvetica" charset="0"/>
                <a:sym typeface="Helvetica" charset="0"/>
              </a:rPr>
              <a:t> care levels among nurses and midwives across the district.</a:t>
            </a:r>
            <a:endParaRPr lang="en-US" altLang="en-US" sz="1200" dirty="0" smtClean="0">
              <a:latin typeface="Helvetica" charset="0"/>
              <a:sym typeface="Helvetica" charset="0"/>
            </a:endParaRPr>
          </a:p>
          <a:p>
            <a:pPr marL="106037" indent="-78132">
              <a:spcBef>
                <a:spcPts val="492"/>
              </a:spcBef>
              <a:defRPr/>
            </a:pPr>
            <a:r>
              <a:rPr lang="en-US" altLang="en-US" sz="1200" b="1" dirty="0" smtClean="0">
                <a:latin typeface="Helvetica" charset="0"/>
                <a:cs typeface="Helvetica" charset="0"/>
                <a:sym typeface="Helvetica" charset="0"/>
              </a:rPr>
              <a:t>Study 3:</a:t>
            </a:r>
            <a:endParaRPr lang="en-US" altLang="en-US" sz="1200" b="1" dirty="0" smtClean="0">
              <a:latin typeface="Helvetica" charset="0"/>
              <a:ea typeface="ヒラギノ角ゴ ProN W6" charset="0"/>
              <a:cs typeface="ヒラギノ角ゴ ProN W6" charset="0"/>
              <a:sym typeface="Helvetica" charset="0"/>
            </a:endParaRPr>
          </a:p>
          <a:p>
            <a:pPr marL="106037" indent="-78132">
              <a:spcBef>
                <a:spcPts val="492"/>
              </a:spcBef>
              <a:buFont typeface="Helvetica" charset="0"/>
              <a:buChar char="•"/>
              <a:defRPr/>
            </a:pPr>
            <a:r>
              <a:rPr lang="en-US" altLang="en-US" sz="1200" dirty="0" smtClean="0">
                <a:latin typeface="Helvetica" charset="0"/>
                <a:cs typeface="Helvetica" charset="0"/>
                <a:sym typeface="Helvetica" charset="0"/>
              </a:rPr>
              <a:t>Evaluation of the effects of the Compassionate, Patient &amp; Family-</a:t>
            </a:r>
            <a:r>
              <a:rPr lang="en-US" altLang="en-US" sz="1200" dirty="0" err="1" smtClean="0">
                <a:latin typeface="Helvetica" charset="0"/>
                <a:cs typeface="Helvetica" charset="0"/>
                <a:sym typeface="Helvetica" charset="0"/>
              </a:rPr>
              <a:t>centred</a:t>
            </a:r>
            <a:r>
              <a:rPr lang="en-US" altLang="en-US" sz="1200" dirty="0" smtClean="0">
                <a:latin typeface="Helvetica" charset="0"/>
                <a:cs typeface="Helvetica" charset="0"/>
                <a:sym typeface="Helvetica" charset="0"/>
              </a:rPr>
              <a:t>, Relationship-based care (CPR) program on participants’ compassionate, patient-</a:t>
            </a:r>
            <a:r>
              <a:rPr lang="en-US" altLang="en-US" sz="1200" dirty="0" err="1" smtClean="0">
                <a:latin typeface="Helvetica" charset="0"/>
                <a:cs typeface="Helvetica" charset="0"/>
                <a:sym typeface="Helvetica" charset="0"/>
              </a:rPr>
              <a:t>centred</a:t>
            </a:r>
            <a:r>
              <a:rPr lang="en-US" altLang="en-US" sz="1200" dirty="0" smtClean="0">
                <a:latin typeface="Helvetica" charset="0"/>
                <a:cs typeface="Helvetica" charset="0"/>
                <a:sym typeface="Helvetica" charset="0"/>
              </a:rPr>
              <a:t> care and staff wellness.</a:t>
            </a:r>
            <a:endParaRPr lang="en-US" altLang="en-US" sz="1200" dirty="0" smtClean="0">
              <a:latin typeface="Helvetica" charset="0"/>
              <a:sym typeface="Helvetica" charset="0"/>
            </a:endParaRPr>
          </a:p>
          <a:p>
            <a:pPr marL="106037" indent="-78132">
              <a:spcBef>
                <a:spcPts val="492"/>
              </a:spcBef>
              <a:defRPr/>
            </a:pPr>
            <a:r>
              <a:rPr lang="en-US" altLang="en-US" sz="1200" b="1" dirty="0" smtClean="0">
                <a:latin typeface="Helvetica" charset="0"/>
                <a:cs typeface="Helvetica" charset="0"/>
                <a:sym typeface="Helvetica" charset="0"/>
              </a:rPr>
              <a:t>Study 4:</a:t>
            </a:r>
            <a:endParaRPr lang="en-US" altLang="en-US" sz="1200" b="1" dirty="0" smtClean="0">
              <a:latin typeface="Helvetica" charset="0"/>
              <a:ea typeface="ヒラギノ角ゴ ProN W6" charset="0"/>
              <a:cs typeface="ヒラギノ角ゴ ProN W6" charset="0"/>
              <a:sym typeface="Helvetica" charset="0"/>
            </a:endParaRPr>
          </a:p>
          <a:p>
            <a:pPr marL="106037" indent="-78132">
              <a:spcBef>
                <a:spcPts val="492"/>
              </a:spcBef>
              <a:buFont typeface="Helvetica" charset="0"/>
              <a:buChar char="•"/>
              <a:defRPr/>
            </a:pPr>
            <a:r>
              <a:rPr lang="en-US" altLang="en-US" sz="1200" dirty="0" smtClean="0">
                <a:latin typeface="Helvetica" charset="0"/>
                <a:cs typeface="Helvetica" charset="0"/>
                <a:sym typeface="Helvetica" charset="0"/>
              </a:rPr>
              <a:t>Explore the experiences of participants in the Good Heart Program.</a:t>
            </a:r>
            <a:endParaRPr lang="en-US" altLang="en-US" sz="1200" dirty="0" smtClean="0">
              <a:latin typeface="Helvetica" charset="0"/>
              <a:sym typeface="Helvetica" charset="0"/>
            </a:endParaRPr>
          </a:p>
          <a:p>
            <a:endParaRPr lang="en-AU" dirty="0"/>
          </a:p>
        </p:txBody>
      </p:sp>
      <p:sp>
        <p:nvSpPr>
          <p:cNvPr id="4" name="Slide Number Placeholder 3"/>
          <p:cNvSpPr>
            <a:spLocks noGrp="1"/>
          </p:cNvSpPr>
          <p:nvPr>
            <p:ph type="sldNum" sz="quarter" idx="10"/>
          </p:nvPr>
        </p:nvSpPr>
        <p:spPr/>
        <p:txBody>
          <a:bodyPr/>
          <a:lstStyle/>
          <a:p>
            <a:fld id="{1CC10DB1-53AB-4968-B0D4-5AB7D08949C4}" type="slidenum">
              <a:rPr lang="en-AU" smtClean="0"/>
              <a:t>18</a:t>
            </a:fld>
            <a:endParaRPr lang="en-AU"/>
          </a:p>
        </p:txBody>
      </p:sp>
    </p:spTree>
    <p:extLst>
      <p:ext uri="{BB962C8B-B14F-4D97-AF65-F5344CB8AC3E}">
        <p14:creationId xmlns:p14="http://schemas.microsoft.com/office/powerpoint/2010/main" val="399215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19</a:t>
            </a:fld>
            <a:endParaRPr lang="en-AU"/>
          </a:p>
        </p:txBody>
      </p:sp>
    </p:spTree>
    <p:extLst>
      <p:ext uri="{BB962C8B-B14F-4D97-AF65-F5344CB8AC3E}">
        <p14:creationId xmlns:p14="http://schemas.microsoft.com/office/powerpoint/2010/main" val="169212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a:t>
            </a:fld>
            <a:endParaRPr lang="en-AU"/>
          </a:p>
        </p:txBody>
      </p:sp>
    </p:spTree>
    <p:extLst>
      <p:ext uri="{BB962C8B-B14F-4D97-AF65-F5344CB8AC3E}">
        <p14:creationId xmlns:p14="http://schemas.microsoft.com/office/powerpoint/2010/main" val="258859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20</a:t>
            </a:fld>
            <a:endParaRPr lang="en-AU"/>
          </a:p>
        </p:txBody>
      </p:sp>
    </p:spTree>
    <p:extLst>
      <p:ext uri="{BB962C8B-B14F-4D97-AF65-F5344CB8AC3E}">
        <p14:creationId xmlns:p14="http://schemas.microsoft.com/office/powerpoint/2010/main" val="139142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21</a:t>
            </a:fld>
            <a:endParaRPr lang="en-AU"/>
          </a:p>
        </p:txBody>
      </p:sp>
    </p:spTree>
    <p:extLst>
      <p:ext uri="{BB962C8B-B14F-4D97-AF65-F5344CB8AC3E}">
        <p14:creationId xmlns:p14="http://schemas.microsoft.com/office/powerpoint/2010/main" val="1124414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22</a:t>
            </a:fld>
            <a:endParaRPr lang="en-AU"/>
          </a:p>
        </p:txBody>
      </p:sp>
    </p:spTree>
    <p:extLst>
      <p:ext uri="{BB962C8B-B14F-4D97-AF65-F5344CB8AC3E}">
        <p14:creationId xmlns:p14="http://schemas.microsoft.com/office/powerpoint/2010/main" val="264230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23</a:t>
            </a:fld>
            <a:endParaRPr lang="en-AU"/>
          </a:p>
        </p:txBody>
      </p:sp>
    </p:spTree>
    <p:extLst>
      <p:ext uri="{BB962C8B-B14F-4D97-AF65-F5344CB8AC3E}">
        <p14:creationId xmlns:p14="http://schemas.microsoft.com/office/powerpoint/2010/main" val="23742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24</a:t>
            </a:fld>
            <a:endParaRPr lang="en-AU"/>
          </a:p>
        </p:txBody>
      </p:sp>
    </p:spTree>
    <p:extLst>
      <p:ext uri="{BB962C8B-B14F-4D97-AF65-F5344CB8AC3E}">
        <p14:creationId xmlns:p14="http://schemas.microsoft.com/office/powerpoint/2010/main" val="3841907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25</a:t>
            </a:fld>
            <a:endParaRPr lang="en-AU"/>
          </a:p>
        </p:txBody>
      </p:sp>
    </p:spTree>
    <p:extLst>
      <p:ext uri="{BB962C8B-B14F-4D97-AF65-F5344CB8AC3E}">
        <p14:creationId xmlns:p14="http://schemas.microsoft.com/office/powerpoint/2010/main" val="3853085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26</a:t>
            </a:fld>
            <a:endParaRPr lang="en-AU"/>
          </a:p>
        </p:txBody>
      </p:sp>
    </p:spTree>
    <p:extLst>
      <p:ext uri="{BB962C8B-B14F-4D97-AF65-F5344CB8AC3E}">
        <p14:creationId xmlns:p14="http://schemas.microsoft.com/office/powerpoint/2010/main" val="1735772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27</a:t>
            </a:fld>
            <a:endParaRPr lang="en-AU"/>
          </a:p>
        </p:txBody>
      </p:sp>
    </p:spTree>
    <p:extLst>
      <p:ext uri="{BB962C8B-B14F-4D97-AF65-F5344CB8AC3E}">
        <p14:creationId xmlns:p14="http://schemas.microsoft.com/office/powerpoint/2010/main" val="2702016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28</a:t>
            </a:fld>
            <a:endParaRPr lang="en-AU"/>
          </a:p>
        </p:txBody>
      </p:sp>
    </p:spTree>
    <p:extLst>
      <p:ext uri="{BB962C8B-B14F-4D97-AF65-F5344CB8AC3E}">
        <p14:creationId xmlns:p14="http://schemas.microsoft.com/office/powerpoint/2010/main" val="2564294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29</a:t>
            </a:fld>
            <a:endParaRPr lang="en-AU"/>
          </a:p>
        </p:txBody>
      </p:sp>
    </p:spTree>
    <p:extLst>
      <p:ext uri="{BB962C8B-B14F-4D97-AF65-F5344CB8AC3E}">
        <p14:creationId xmlns:p14="http://schemas.microsoft.com/office/powerpoint/2010/main" val="2109268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a:t>
            </a:fld>
            <a:endParaRPr lang="en-AU"/>
          </a:p>
        </p:txBody>
      </p:sp>
    </p:spTree>
    <p:extLst>
      <p:ext uri="{BB962C8B-B14F-4D97-AF65-F5344CB8AC3E}">
        <p14:creationId xmlns:p14="http://schemas.microsoft.com/office/powerpoint/2010/main" val="94730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30</a:t>
            </a:fld>
            <a:endParaRPr lang="en-AU"/>
          </a:p>
        </p:txBody>
      </p:sp>
    </p:spTree>
    <p:extLst>
      <p:ext uri="{BB962C8B-B14F-4D97-AF65-F5344CB8AC3E}">
        <p14:creationId xmlns:p14="http://schemas.microsoft.com/office/powerpoint/2010/main" val="2043112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31</a:t>
            </a:fld>
            <a:endParaRPr lang="en-AU"/>
          </a:p>
        </p:txBody>
      </p:sp>
    </p:spTree>
    <p:extLst>
      <p:ext uri="{BB962C8B-B14F-4D97-AF65-F5344CB8AC3E}">
        <p14:creationId xmlns:p14="http://schemas.microsoft.com/office/powerpoint/2010/main" val="2665497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32</a:t>
            </a:fld>
            <a:endParaRPr lang="en-AU"/>
          </a:p>
        </p:txBody>
      </p:sp>
    </p:spTree>
    <p:extLst>
      <p:ext uri="{BB962C8B-B14F-4D97-AF65-F5344CB8AC3E}">
        <p14:creationId xmlns:p14="http://schemas.microsoft.com/office/powerpoint/2010/main" val="163037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33</a:t>
            </a:fld>
            <a:endParaRPr lang="en-AU"/>
          </a:p>
        </p:txBody>
      </p:sp>
    </p:spTree>
    <p:extLst>
      <p:ext uri="{BB962C8B-B14F-4D97-AF65-F5344CB8AC3E}">
        <p14:creationId xmlns:p14="http://schemas.microsoft.com/office/powerpoint/2010/main" val="4138887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34</a:t>
            </a:fld>
            <a:endParaRPr lang="en-AU"/>
          </a:p>
        </p:txBody>
      </p:sp>
    </p:spTree>
    <p:extLst>
      <p:ext uri="{BB962C8B-B14F-4D97-AF65-F5344CB8AC3E}">
        <p14:creationId xmlns:p14="http://schemas.microsoft.com/office/powerpoint/2010/main" val="1938651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35</a:t>
            </a:fld>
            <a:endParaRPr lang="en-AU"/>
          </a:p>
        </p:txBody>
      </p:sp>
    </p:spTree>
    <p:extLst>
      <p:ext uri="{BB962C8B-B14F-4D97-AF65-F5344CB8AC3E}">
        <p14:creationId xmlns:p14="http://schemas.microsoft.com/office/powerpoint/2010/main" val="3939821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36</a:t>
            </a:fld>
            <a:endParaRPr lang="en-AU"/>
          </a:p>
        </p:txBody>
      </p:sp>
    </p:spTree>
    <p:extLst>
      <p:ext uri="{BB962C8B-B14F-4D97-AF65-F5344CB8AC3E}">
        <p14:creationId xmlns:p14="http://schemas.microsoft.com/office/powerpoint/2010/main" val="1747712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Mindfulness involves open and nonjudgmental attending to present moment experience, self-kindness involves regarding oneself with warmth and care, rather than criticism (Neff, 2003) and common humanity involves a recognition that suffering is an aspect of human existence and is thus shared by all.  </a:t>
            </a:r>
          </a:p>
          <a:p>
            <a:endParaRPr lang="en-US" sz="1200" dirty="0" smtClean="0"/>
          </a:p>
          <a:p>
            <a:r>
              <a:rPr lang="en-US" sz="1200" dirty="0" smtClean="0"/>
              <a:t>(</a:t>
            </a:r>
            <a:r>
              <a:rPr lang="en-US" sz="1200" dirty="0" err="1" smtClean="0"/>
              <a:t>HoH</a:t>
            </a:r>
            <a:r>
              <a:rPr lang="en-US" sz="1200" dirty="0" smtClean="0"/>
              <a:t> Research Hub Templeton application 2015).</a:t>
            </a:r>
            <a:endParaRPr lang="en-AU" sz="1200"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Compassion at the heart of well-being in individuals and communities</a:t>
            </a:r>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Project Overview, Contributions</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research project will: a) help to develop best practice and evidence-based techniques for enhancing self-compassion, compassion towards others and wellbeing, particularly in hospitals, b) further  explicate the relations between self-compassion and compassion towards others, and c) map the extent to which such interventions have the potential to “ripple-out” and influence large numbers of people through emotional contagion effects.  These contributions target topics covered primarily in theme 2 (the emotional realm) and theme 3 (virtues, skills and well-being) of the Templeton Request for Proposals.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project will begin with a multi-disciplinary examination of conceptual issues related to the social emotions, with a focus on compassion and how it can be differentiated from related concepts such as empathy, altruism, and kindness.  The project members are drawn from psychology, religious studies, anthropology and philosophy and will contribute diverse perspectives on these issues.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theory and models developed from this research will then be tested in an empirical study of health care professionals, a group known to experience very high levels of stress and burnout.  Large groups of healthcare workers will be trained in the skills of self-compassion and compassion, using a randomized controlled trial design, to establish the effect of such training on their psychological well-being, as well as changes in workplace relationships and quality of patient care.  A key feature of our approach to training is that it incorporates elements designed to increase focus upon compassion within the team and organizational culture. While interventions must start with individuals, they must also take into account the power of the social context to affect behavior.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hypothesize that compassion training will increase well-being, quality of relationships, and perceived efficacy at work, and that improved relationships and work efficacy will further increase well-being in an upward spiral.  Moving beyond the individual level of analysis, we will employ the techniques of social network analysis to examine how changes within individuals influence others beyond those who have been directly involved in the intervention. By incorporating multi-method approaches to the measurement of well-being and compassion (qualitative interviewing, self-report, peer-report, behavioral tests, social network analysis, and physiological measures), we will both obtain a deeper understanding of the pathways through which compassion is related to well-being, and contribute to advances in method and measurement in this field of research.</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Part 1: Background</a:t>
            </a:r>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is compassion and how might it be enhanced?</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Compassion has been considered an aspect of wellbeing for at least 2500 years</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Buddha taught that compassion was an essential precursor of a skillful response to experience. Almost all the world’s religions include practices designed to cultivate compassion, in recognition of its role in enhancing individual and societal wellbeing. But people are more likely to extend compassion toward, and hence be willing to help, those to whom they feel more closely related (</a:t>
            </a:r>
            <a:r>
              <a:rPr lang="en-US" sz="1200" kern="1200" dirty="0" err="1" smtClean="0">
                <a:solidFill>
                  <a:schemeClr val="tx1"/>
                </a:solidFill>
                <a:effectLst/>
                <a:latin typeface="+mn-lt"/>
                <a:ea typeface="+mn-ea"/>
                <a:cs typeface="+mn-cs"/>
              </a:rPr>
              <a:t>Cialdini</a:t>
            </a:r>
            <a:r>
              <a:rPr lang="en-US" sz="1200" kern="1200" dirty="0" smtClean="0">
                <a:solidFill>
                  <a:schemeClr val="tx1"/>
                </a:solidFill>
                <a:effectLst/>
                <a:latin typeface="+mn-lt"/>
                <a:ea typeface="+mn-ea"/>
                <a:cs typeface="+mn-cs"/>
              </a:rPr>
              <a:t>, Brown, Lewis, </a:t>
            </a:r>
            <a:r>
              <a:rPr lang="en-US" sz="1200" kern="1200" dirty="0" err="1" smtClean="0">
                <a:solidFill>
                  <a:schemeClr val="tx1"/>
                </a:solidFill>
                <a:effectLst/>
                <a:latin typeface="+mn-lt"/>
                <a:ea typeface="+mn-ea"/>
                <a:cs typeface="+mn-cs"/>
              </a:rPr>
              <a:t>Luce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Neuberg</a:t>
            </a:r>
            <a:r>
              <a:rPr lang="en-US" sz="1200" kern="1200" dirty="0" smtClean="0">
                <a:solidFill>
                  <a:schemeClr val="tx1"/>
                </a:solidFill>
                <a:effectLst/>
                <a:latin typeface="+mn-lt"/>
                <a:ea typeface="+mn-ea"/>
                <a:cs typeface="+mn-cs"/>
              </a:rPr>
              <a:t>, 1997) or to whom they have similar values, preferences, characteristics, or beliefs (Eisenberg &amp; Miller, 1987).  In an age of increasing social connectivity in our work and personal lives, we need more sophisticated and complex capacities to extend compassion to those with whom we share little.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essence of compassion is “being moved by another’s suffering and wanting to help” (Lazarus, 1991: 289).  The inclusion of responding, or actually helping the other, as a key element of compassion differentiates it from related concepts like empathy and aligns with contemporary functional views of emotion: “Emotions not only make us feel something, they make us feel like doing something” (Gross &amp; Thompson, 2007: 5). From this perspective, compassion is not a single state, action, or feeling. Rather, it is a process involving both feeling and action.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Building upon process models of compassion, Atkins and Parker (2012) defined compassion in terms of four elements: compassionate noticing, appraising, feeling and acting. Previous models had paid insufficient attention to the process of appraisal of self and other in determining whether compassion occurs. Goetz et al. (2010) used empirical research to argue three primary appraisals are critical for the expression of compassion: self/goal relevance, deservingness and coping self-efficacy. A person will only act compassionately towards another if they view them as a) sharing similar goals or belonging to related groups; and b) deserving of compassion.  We are less likely to extend compassion to someone who we see as distant to ourselves and/or who has brought their suffering upon themselves. In addition, in order for compassion to occur, the person must appraise that they can cope with being in the presence of another’s suffering. If a person makes an appraisal that the sufferer is self-relevant and deserving, but that they lack the resources or capabilities to manage their own emotions in the face of the other’s suffering, the observer is likely to experience the other’s suffering as aversive and anxiety provoking (Lazarus &amp; Folkman, 1984).  Faced with such personal distress, the observer is more likely to act defensively rather than compassionately (Bandura, 1988).  Children and adults who can better regulate their emotions are more likely to feel compassion rather than distress in the presence of another’s suffering (Eisenberg et al., 1994) and those who are securely attached are more likely to experience compassion (</a:t>
            </a:r>
            <a:r>
              <a:rPr lang="en-US" sz="1200" kern="1200" dirty="0" err="1" smtClean="0">
                <a:solidFill>
                  <a:schemeClr val="tx1"/>
                </a:solidFill>
                <a:effectLst/>
                <a:latin typeface="+mn-lt"/>
                <a:ea typeface="+mn-ea"/>
                <a:cs typeface="+mn-cs"/>
              </a:rPr>
              <a:t>Mikulincer</a:t>
            </a:r>
            <a:r>
              <a:rPr lang="en-US" sz="1200" kern="1200" dirty="0" smtClean="0">
                <a:solidFill>
                  <a:schemeClr val="tx1"/>
                </a:solidFill>
                <a:effectLst/>
                <a:latin typeface="+mn-lt"/>
                <a:ea typeface="+mn-ea"/>
                <a:cs typeface="+mn-cs"/>
              </a:rPr>
              <a:t>, Shaver, </a:t>
            </a:r>
            <a:r>
              <a:rPr lang="en-US" sz="1200" kern="1200" dirty="0" err="1" smtClean="0">
                <a:solidFill>
                  <a:schemeClr val="tx1"/>
                </a:solidFill>
                <a:effectLst/>
                <a:latin typeface="+mn-lt"/>
                <a:ea typeface="+mn-ea"/>
                <a:cs typeface="+mn-cs"/>
              </a:rPr>
              <a:t>Gillath</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Nitzberg</a:t>
            </a:r>
            <a:r>
              <a:rPr lang="en-US" sz="1200" kern="1200" dirty="0" smtClean="0">
                <a:solidFill>
                  <a:schemeClr val="tx1"/>
                </a:solidFill>
                <a:effectLst/>
                <a:latin typeface="+mn-lt"/>
                <a:ea typeface="+mn-ea"/>
                <a:cs typeface="+mn-cs"/>
              </a:rPr>
              <a:t>, 2005). Building such ‘coping self-efficacy” (</a:t>
            </a:r>
            <a:r>
              <a:rPr lang="en-US" sz="1200" kern="1200" dirty="0" err="1" smtClean="0">
                <a:solidFill>
                  <a:schemeClr val="tx1"/>
                </a:solidFill>
                <a:effectLst/>
                <a:latin typeface="+mn-lt"/>
                <a:ea typeface="+mn-ea"/>
                <a:cs typeface="+mn-cs"/>
              </a:rPr>
              <a:t>Roseman</a:t>
            </a:r>
            <a:r>
              <a:rPr lang="en-US" sz="1200" kern="1200" dirty="0" smtClean="0">
                <a:solidFill>
                  <a:schemeClr val="tx1"/>
                </a:solidFill>
                <a:effectLst/>
                <a:latin typeface="+mn-lt"/>
                <a:ea typeface="+mn-ea"/>
                <a:cs typeface="+mn-cs"/>
              </a:rPr>
              <a:t> &amp; Smith, 2001) is a key target for our intervention and a key reason why compassion enhances wellbeing.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important aspect of coping self-efficacy appears to be the capacity to extend compassion towards the self. Neff’s model of self-compassion emphasizes three elements: mindfulness, self-kindness and common humanity. Mindfulness involves open and nonjudgmental attending to present moment experience, self-kindness involves regarding oneself with warmth and care, rather than criticism (Neff, 2003) and common humanity involves a recognition that suffering is an aspect of human existence and is thus shared by all.  Building upon this work, and the work of Atkins and Parker (2012), this project will explore how mindfulness, values clarification and compassion-focused team development affect compassion through targeting improving noticing of suffering, more benevolent appraisals of self and other, more loving and connected feelings and a greater likelihood of acting in line with prosocial values in a hospital setting where compassion is a key part of effective performance.</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How does compassion enhance wellbeing of self and others?</a:t>
            </a:r>
          </a:p>
          <a:p>
            <a:r>
              <a:rPr lang="en-US" sz="1200" kern="1200" dirty="0" smtClean="0">
                <a:solidFill>
                  <a:schemeClr val="tx1"/>
                </a:solidFill>
                <a:effectLst/>
                <a:latin typeface="+mn-lt"/>
                <a:ea typeface="+mn-ea"/>
                <a:cs typeface="+mn-cs"/>
              </a:rPr>
              <a:t>The aim of the Templeton grants is to enhance wellbeing. We see the development of self- and other-directed compassion as a key element of long-term, meaningful wellbeing. This is particularly true for healthcare workers. In recent years in organizational healthcare around the world, the patient and family-</a:t>
            </a:r>
            <a:r>
              <a:rPr lang="en-US" sz="1200" kern="1200" dirty="0" err="1" smtClean="0">
                <a:solidFill>
                  <a:schemeClr val="tx1"/>
                </a:solidFill>
                <a:effectLst/>
                <a:latin typeface="+mn-lt"/>
                <a:ea typeface="+mn-ea"/>
                <a:cs typeface="+mn-cs"/>
              </a:rPr>
              <a:t>centred</a:t>
            </a:r>
            <a:r>
              <a:rPr lang="en-US" sz="1200" kern="1200" dirty="0" smtClean="0">
                <a:solidFill>
                  <a:schemeClr val="tx1"/>
                </a:solidFill>
                <a:effectLst/>
                <a:latin typeface="+mn-lt"/>
                <a:ea typeface="+mn-ea"/>
                <a:cs typeface="+mn-cs"/>
              </a:rPr>
              <a:t> care (PFCC) movement has grown in both prominence and influence. </a:t>
            </a:r>
            <a:r>
              <a:rPr lang="en-AU" sz="1200" kern="1200" dirty="0" smtClean="0">
                <a:solidFill>
                  <a:schemeClr val="tx1"/>
                </a:solidFill>
                <a:effectLst/>
                <a:latin typeface="+mn-lt"/>
                <a:ea typeface="+mn-ea"/>
                <a:cs typeface="+mn-cs"/>
              </a:rPr>
              <a:t>PFCC is care which seeks a genuine intellectual, humanistic and practical partnership between the patient/family and the service provider/service providing organisation. Widely accepted subject dimensions of PFCC are </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respect, ii) emotional support, iii) physical comfort, iv) information and communication, v) continuity and transition, vi) care coordination, vii) involvement of family and carers, and viii) access to care (</a:t>
            </a:r>
            <a:r>
              <a:rPr lang="en-AU" sz="1200" kern="1200" dirty="0" err="1" smtClean="0">
                <a:solidFill>
                  <a:schemeClr val="tx1"/>
                </a:solidFill>
                <a:effectLst/>
                <a:latin typeface="+mn-lt"/>
                <a:ea typeface="+mn-ea"/>
                <a:cs typeface="+mn-cs"/>
              </a:rPr>
              <a:t>Luxford</a:t>
            </a:r>
            <a:r>
              <a:rPr lang="en-AU" sz="1200" kern="1200" dirty="0" smtClean="0">
                <a:solidFill>
                  <a:schemeClr val="tx1"/>
                </a:solidFill>
                <a:effectLst/>
                <a:latin typeface="+mn-lt"/>
                <a:ea typeface="+mn-ea"/>
                <a:cs typeface="+mn-cs"/>
              </a:rPr>
              <a:t> et al, 2010). </a:t>
            </a:r>
          </a:p>
          <a:p>
            <a:r>
              <a:rPr lang="en-AU" sz="1200" kern="1200" dirty="0" smtClean="0">
                <a:solidFill>
                  <a:schemeClr val="tx1"/>
                </a:solidFill>
                <a:effectLst/>
                <a:latin typeface="+mn-lt"/>
                <a:ea typeface="+mn-ea"/>
                <a:cs typeface="+mn-cs"/>
              </a:rPr>
              <a:t>Simply put, the PFCC movement seeks better health provider-consumer partnerships.  There is now a plethora of journal and web-based opinion and commentary in support of it, along with an increasing body of hard evidence which has linked a patient-provider partnership approach to clinical, cost and satisfaction outcomes (</a:t>
            </a:r>
            <a:r>
              <a:rPr lang="en-AU" sz="1200" kern="1200" dirty="0" err="1" smtClean="0">
                <a:solidFill>
                  <a:schemeClr val="tx1"/>
                </a:solidFill>
                <a:effectLst/>
                <a:latin typeface="+mn-lt"/>
                <a:ea typeface="+mn-ea"/>
                <a:cs typeface="+mn-cs"/>
              </a:rPr>
              <a:t>Luxford</a:t>
            </a:r>
            <a:r>
              <a:rPr lang="en-AU" sz="1200" kern="1200" dirty="0" smtClean="0">
                <a:solidFill>
                  <a:schemeClr val="tx1"/>
                </a:solidFill>
                <a:effectLst/>
                <a:latin typeface="+mn-lt"/>
                <a:ea typeface="+mn-ea"/>
                <a:cs typeface="+mn-cs"/>
              </a:rPr>
              <a:t> et al, 2010; Foot et al, 2014; WHO, 2015). The origins of the movement can be sourced to thought/sentiment arising from both healthcare professional groupings (clinical and organisational) and healthcare consumer/community groupings. Regardless of its provenance, its essential drive favours closer and more genuine/</a:t>
            </a:r>
            <a:r>
              <a:rPr lang="en-AU" sz="1200" kern="1200" dirty="0" err="1" smtClean="0">
                <a:solidFill>
                  <a:schemeClr val="tx1"/>
                </a:solidFill>
                <a:effectLst/>
                <a:latin typeface="+mn-lt"/>
                <a:ea typeface="+mn-ea"/>
                <a:cs typeface="+mn-cs"/>
              </a:rPr>
              <a:t>wholistic</a:t>
            </a:r>
            <a:r>
              <a:rPr lang="en-AU" sz="1200" kern="1200" dirty="0" smtClean="0">
                <a:solidFill>
                  <a:schemeClr val="tx1"/>
                </a:solidFill>
                <a:effectLst/>
                <a:latin typeface="+mn-lt"/>
                <a:ea typeface="+mn-ea"/>
                <a:cs typeface="+mn-cs"/>
              </a:rPr>
              <a:t> partnership relationships between providers and consumers. Compassion and compassionate care can be understood as central to progressing wider PFCC-related goals in healthcare, as without compassion (as felt/expressed by the clinician), partnered care along the eight PFCC dimensions noted above, may not be adequately progressed. Recent modelling of PFCC in the Australian context locates compassion both as a distinct PFCC operational domain and as a generalised driver of PFCC excellence across all domains (see Fig 1: Sydney Local Health District PFCC Attributes Framework). </a:t>
            </a:r>
          </a:p>
          <a:p>
            <a:r>
              <a:rPr lang="en-AU" sz="1200" kern="1200" dirty="0"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ompassionate</a:t>
            </a:r>
            <a:r>
              <a:rPr lang="en-US" sz="1200" kern="1200" dirty="0" smtClean="0">
                <a:solidFill>
                  <a:schemeClr val="tx1"/>
                </a:solidFill>
                <a:effectLst/>
                <a:latin typeface="+mn-lt"/>
                <a:ea typeface="+mn-ea"/>
                <a:cs typeface="+mn-cs"/>
              </a:rPr>
              <a:t> care is increasingly understood as a key defining feature of effective clinical and organizational performance today, particularly in the context of nursing, </a:t>
            </a:r>
            <a:r>
              <a:rPr lang="en-AU" sz="1200" kern="1200" dirty="0" smtClean="0">
                <a:solidFill>
                  <a:schemeClr val="tx1"/>
                </a:solidFill>
                <a:effectLst/>
                <a:latin typeface="+mn-lt"/>
                <a:ea typeface="+mn-ea"/>
                <a:cs typeface="+mn-cs"/>
              </a:rPr>
              <a:t>where an ‘attitudinal crisis’ around lack of concern and care has been recently described and related to patient neglect (Francis, 2013). For much of the 20</a:t>
            </a:r>
            <a:r>
              <a:rPr lang="en-AU" sz="1200" kern="1200" baseline="30000" dirty="0" smtClean="0">
                <a:solidFill>
                  <a:schemeClr val="tx1"/>
                </a:solidFill>
                <a:effectLst/>
                <a:latin typeface="+mn-lt"/>
                <a:ea typeface="+mn-ea"/>
                <a:cs typeface="+mn-cs"/>
              </a:rPr>
              <a:t>th</a:t>
            </a:r>
            <a:r>
              <a:rPr lang="en-AU" sz="1200" kern="1200" dirty="0" smtClean="0">
                <a:solidFill>
                  <a:schemeClr val="tx1"/>
                </a:solidFill>
                <a:effectLst/>
                <a:latin typeface="+mn-lt"/>
                <a:ea typeface="+mn-ea"/>
                <a:cs typeface="+mn-cs"/>
              </a:rPr>
              <a:t> century until today, The profession of nursing has claimed ‘care’, a morally (rather than scientifically) defined concept, as its central domain of activity (Watson &amp; Smith, 2002; Rafferty, 1996). Attitudinal breakdown in relation to this core unifying domain of nursing intent has been linked to job stressors such as high workload (Chang et al, 2007) and more recently to ‘compassion fatigue’ (Sabo, 2006). Differently to burnout, which might often arise from dissatisfaction with workplace arrangements/relationships, compassion fatigue represents a loss of capacity to care, which has resulted from sustained relational engagement with the pain and suffering of others (</a:t>
            </a:r>
            <a:r>
              <a:rPr lang="en-AU" sz="1200" kern="1200" dirty="0" err="1" smtClean="0">
                <a:solidFill>
                  <a:schemeClr val="tx1"/>
                </a:solidFill>
                <a:effectLst/>
                <a:latin typeface="+mn-lt"/>
                <a:ea typeface="+mn-ea"/>
                <a:cs typeface="+mn-cs"/>
              </a:rPr>
              <a:t>Najjar</a:t>
            </a:r>
            <a:r>
              <a:rPr lang="en-AU" sz="1200" kern="1200" dirty="0" smtClean="0">
                <a:solidFill>
                  <a:schemeClr val="tx1"/>
                </a:solidFill>
                <a:effectLst/>
                <a:latin typeface="+mn-lt"/>
                <a:ea typeface="+mn-ea"/>
                <a:cs typeface="+mn-cs"/>
              </a:rPr>
              <a:t> et al, 2009). Despite nursing’s longstanding mission to care ‘up close’ and ‘at the front line’ for their fellow humans’ trauma, illness and suffering, and the associated risk of compassion fatigue which such work must carry (particularly in the face of high workload), the profession has focused little attention on developing protective and restorative strategies for its members to wield, in the face of such risks. In recent years, mindfulness practices have emerged as potential-laden in this regard. Studies among health workers are now emerging in the literature, and some positive results have been demonstrated (Martin-</a:t>
            </a:r>
            <a:r>
              <a:rPr lang="en-AU" sz="1200" kern="1200" dirty="0" err="1" smtClean="0">
                <a:solidFill>
                  <a:schemeClr val="tx1"/>
                </a:solidFill>
                <a:effectLst/>
                <a:latin typeface="+mn-lt"/>
                <a:ea typeface="+mn-ea"/>
                <a:cs typeface="+mn-cs"/>
              </a:rPr>
              <a:t>Asuero</a:t>
            </a:r>
            <a:r>
              <a:rPr lang="en-AU" sz="1200" kern="1200" dirty="0" smtClean="0">
                <a:solidFill>
                  <a:schemeClr val="tx1"/>
                </a:solidFill>
                <a:effectLst/>
                <a:latin typeface="+mn-lt"/>
                <a:ea typeface="+mn-ea"/>
                <a:cs typeface="+mn-cs"/>
              </a:rPr>
              <a:t> and Garcia-Banda, 2010; Brooker et al, 2013; </a:t>
            </a:r>
            <a:r>
              <a:rPr lang="en-AU" sz="1200" kern="1200" dirty="0" err="1" smtClean="0">
                <a:solidFill>
                  <a:schemeClr val="tx1"/>
                </a:solidFill>
                <a:effectLst/>
                <a:latin typeface="+mn-lt"/>
                <a:ea typeface="+mn-ea"/>
                <a:cs typeface="+mn-cs"/>
              </a:rPr>
              <a:t>Foueur</a:t>
            </a:r>
            <a:r>
              <a:rPr lang="en-AU" sz="1200" kern="1200" dirty="0" smtClean="0">
                <a:solidFill>
                  <a:schemeClr val="tx1"/>
                </a:solidFill>
                <a:effectLst/>
                <a:latin typeface="+mn-lt"/>
                <a:ea typeface="+mn-ea"/>
                <a:cs typeface="+mn-cs"/>
              </a:rPr>
              <a:t> et al, 2013).</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the extent that compassion can be maintained in the face of high workloads and almost unlimited suffering, the wellbeing of patients obviously benefits. However, there is also growing evidence that feeling and expressing self and other directed compassion can enhance personal wellbeing for healthcare staff as well. We briefly summarize this evidence next.</a:t>
            </a:r>
            <a:endParaRPr lang="en-AU"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Self-compassion enhances well-being</a:t>
            </a:r>
            <a:endParaRPr lang="en-AU" sz="1200" b="1"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Numerous studies show high cross-sectional associations between measures of subjective well-being and measures of self-compassion (mainly using Neff’s Self-compassion Scale – SCS), as well as studies showing that change in self-compassion is associated with change in subjective well-being.</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Self-compassion has been shown to be the active ingredient in the effect of MBC T on the prevention of depression relapse.  Relapse was significantly less likely to recur in patients who had learned self-compassion compared with those whose self-compassion did not change (</a:t>
            </a:r>
            <a:r>
              <a:rPr lang="en-US" sz="1200" kern="1200" dirty="0" err="1" smtClean="0">
                <a:solidFill>
                  <a:schemeClr val="tx1"/>
                </a:solidFill>
                <a:effectLst/>
                <a:latin typeface="+mn-lt"/>
                <a:ea typeface="+mn-ea"/>
                <a:cs typeface="+mn-cs"/>
              </a:rPr>
              <a:t>Kuyken</a:t>
            </a:r>
            <a:r>
              <a:rPr lang="en-US" sz="1200" kern="1200" dirty="0" smtClean="0">
                <a:solidFill>
                  <a:schemeClr val="tx1"/>
                </a:solidFill>
                <a:effectLst/>
                <a:latin typeface="+mn-lt"/>
                <a:ea typeface="+mn-ea"/>
                <a:cs typeface="+mn-cs"/>
              </a:rPr>
              <a:t> et al.,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Research &amp; Therapy, 2010).</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self-compassion was associated with increased positive affect in experimental studies (Shapiro &amp; </a:t>
            </a:r>
            <a:r>
              <a:rPr lang="en-US" sz="1200" kern="1200" dirty="0" err="1" smtClean="0">
                <a:solidFill>
                  <a:schemeClr val="tx1"/>
                </a:solidFill>
                <a:effectLst/>
                <a:latin typeface="+mn-lt"/>
                <a:ea typeface="+mn-ea"/>
                <a:cs typeface="+mn-cs"/>
              </a:rPr>
              <a:t>Mongrain</a:t>
            </a:r>
            <a:r>
              <a:rPr lang="en-US" sz="1200" kern="1200" dirty="0" smtClean="0">
                <a:solidFill>
                  <a:schemeClr val="tx1"/>
                </a:solidFill>
                <a:effectLst/>
                <a:latin typeface="+mn-lt"/>
                <a:ea typeface="+mn-ea"/>
                <a:cs typeface="+mn-cs"/>
              </a:rPr>
              <a:t>, Journal of Positive Psychology,2010)</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Higher levels of self-compassion are correlated with lower levels of depression and anxiety (Neff, Hsieh and </a:t>
            </a:r>
            <a:r>
              <a:rPr lang="en-US" sz="1200" kern="1200" dirty="0" err="1" smtClean="0">
                <a:solidFill>
                  <a:schemeClr val="tx1"/>
                </a:solidFill>
                <a:effectLst/>
                <a:latin typeface="+mn-lt"/>
                <a:ea typeface="+mn-ea"/>
                <a:cs typeface="+mn-cs"/>
              </a:rPr>
              <a:t>Dejitterat</a:t>
            </a:r>
            <a:r>
              <a:rPr lang="en-US" sz="1200" kern="1200" dirty="0" smtClean="0">
                <a:solidFill>
                  <a:schemeClr val="tx1"/>
                </a:solidFill>
                <a:effectLst/>
                <a:latin typeface="+mn-lt"/>
                <a:ea typeface="+mn-ea"/>
                <a:cs typeface="+mn-cs"/>
              </a:rPr>
              <a:t>, 2005; Neff, Rude &amp; Kirkpatrick, 2007), increased life satisfaction, greater feelings of social connectedness (Neff, Kirkpatrick &amp; Rude, 2007) and positive affect (Neff et al, 2007).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self-compassion was associated with increased motivation to change for the better (</a:t>
            </a:r>
            <a:r>
              <a:rPr lang="en-US" sz="1200" kern="1200" dirty="0" err="1" smtClean="0">
                <a:solidFill>
                  <a:schemeClr val="tx1"/>
                </a:solidFill>
                <a:effectLst/>
                <a:latin typeface="+mn-lt"/>
                <a:ea typeface="+mn-ea"/>
                <a:cs typeface="+mn-cs"/>
              </a:rPr>
              <a:t>Breins</a:t>
            </a:r>
            <a:r>
              <a:rPr lang="en-US" sz="1200" kern="1200" dirty="0" smtClean="0">
                <a:solidFill>
                  <a:schemeClr val="tx1"/>
                </a:solidFill>
                <a:effectLst/>
                <a:latin typeface="+mn-lt"/>
                <a:ea typeface="+mn-ea"/>
                <a:cs typeface="+mn-cs"/>
              </a:rPr>
              <a:t> &amp; Chen, Personality and Social Psychology Bulletin, 2012).</a:t>
            </a:r>
            <a:endParaRPr lang="en-AU"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Compassion towards others and well-being</a:t>
            </a:r>
            <a:endParaRPr lang="en-AU"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Studies using loving-kindness meditation (e.g. Fredrickson et al., J Personality &amp; Social Psychology, 2008; Shonin et al., Mindfulness, 2014) have shown that it results in:</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positive affect</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decreased negative affect and psychological distress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flexible thinking (multiple pathways to goal)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pleasurable anticipation of events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self-acceptance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purpose in life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positive relations with others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environmental mastery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social support received</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reduction in illness symptoms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empathic accuracy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Fig 1: Sydney Local Health District Patient and Family-centred Care Attributes Framework </a:t>
            </a:r>
          </a:p>
          <a:p>
            <a:r>
              <a:rPr lang="en-US" sz="1200" b="1" kern="1200" dirty="0" smtClean="0">
                <a:solidFill>
                  <a:schemeClr val="tx1"/>
                </a:solidFill>
                <a:effectLst/>
                <a:latin typeface="+mn-lt"/>
                <a:ea typeface="+mn-ea"/>
                <a:cs typeface="+mn-cs"/>
              </a:rPr>
              <a:t> </a:t>
            </a:r>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Central Questions of the Project</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Building on this theoretical and empirical background, the central questions of this project are as follows: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what extent does self-compassion and compassion training enhance wellbeing in self and others in a hospital setting?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what extent are the effects of our intervention moderated by individual factors such as pre-existing levels of mindfulness, self-compassion and compassion, the extent to which participants regularly practice these skills?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role do appraisals of self and others play in mediating the effects of training upon behavior and wellbeing?</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the effects of compassion training ripple out to affect others in the social network of those who participate in the intervention?</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can we best measure compassion comprehensively and objectively?</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Project Method</a:t>
            </a:r>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Stage 1: Exploring conceptual and measurement issues in compassion, elf-compassion and wellbeing from a multi-disciplinary perspective</a:t>
            </a:r>
          </a:p>
          <a:p>
            <a:r>
              <a:rPr lang="en-US" sz="1200" kern="1200" dirty="0" smtClean="0">
                <a:solidFill>
                  <a:schemeClr val="tx1"/>
                </a:solidFill>
                <a:effectLst/>
                <a:latin typeface="+mn-lt"/>
                <a:ea typeface="+mn-ea"/>
                <a:cs typeface="+mn-cs"/>
              </a:rPr>
              <a:t>The first stage in our project will involve a multi-disciplinary investigation of key conceptual issues including, </a:t>
            </a:r>
            <a:r>
              <a:rPr lang="en-US" sz="1200" kern="1200" dirty="0" err="1" smtClean="0">
                <a:solidFill>
                  <a:schemeClr val="tx1"/>
                </a:solidFill>
                <a:effectLst/>
                <a:latin typeface="+mn-lt"/>
                <a:ea typeface="+mn-ea"/>
                <a:cs typeface="+mn-cs"/>
              </a:rPr>
              <a:t>focussing</a:t>
            </a:r>
            <a:r>
              <a:rPr lang="en-US" sz="1200" kern="1200" dirty="0" smtClean="0">
                <a:solidFill>
                  <a:schemeClr val="tx1"/>
                </a:solidFill>
                <a:effectLst/>
                <a:latin typeface="+mn-lt"/>
                <a:ea typeface="+mn-ea"/>
                <a:cs typeface="+mn-cs"/>
              </a:rPr>
              <a:t> around how compassion is understood in Western and Asian (primarily Buddhist</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philosophical and religious traditions, e.g.</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Is compassion as understood in Buddhism an emotion or does it include an element of motivation (the wish to take action to relieve another’s suffering</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Is</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compassion regarded as an innate characteristic or a virtuous skill that can be learned and practiced</a:t>
            </a:r>
            <a:r>
              <a:rPr lang="en-A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compassion is differentiated from similar constructs, including empathy, altruism, kindness, pity, sympathy and generativity.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the relationship between compassion and psychological well-being is conceived, e.g. is compassion necessary or sufficient for well-being?  Does a high level of well-being increase the likelihood of compassion?  Can compassion ever be detrimental to well-being?</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is the relationship understood between compassion towards others and compassion towards oneself?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we already have interventions that have been shown to enhance compassion, self-compassion and wellbeing (see below), the results of this multi-disciplinary exploration will be used to inform the detailed design and implementation of these interventions. This phase will also inform our innovative approach to measures. Although we will make use of survey measures of compassionate care and wellbeing, these will not be exclusively self-report- peers and patients will also contribute to the data. Our approach to measuring compassionate care has already been developed and piloted.  If we are successful in obtaining funding, we will use the results of our multi-disciplinary investigation to also develop a range of more objective and comprehensive measures including: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team level clinical indicators, absenteeism, turnover, patient satisfaction and experience, patient complaints,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behavioral measures of compassionate care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online behavioral simulation tasks to assess compassionate behavior in a controlled environment and outside the healthcare setting,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physiological measures such as stress reduction and heart rate variability</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qualitative measures of critical incidents involving opportunities for compassion, enablers and barriers to compassion.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Stage 2: Conducting a randomized controlled trial of an intervention to enhance compassion, self-compassion and wellbeing.  </a:t>
            </a:r>
          </a:p>
          <a:p>
            <a:r>
              <a:rPr lang="en-US" sz="1200" b="1" i="1" kern="1200" dirty="0" smtClean="0">
                <a:solidFill>
                  <a:schemeClr val="tx1"/>
                </a:solidFill>
                <a:effectLst/>
                <a:latin typeface="+mn-lt"/>
                <a:ea typeface="+mn-ea"/>
                <a:cs typeface="+mn-cs"/>
              </a:rPr>
              <a:t>Participants</a:t>
            </a:r>
            <a:endParaRPr lang="en-AU"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Sydney Local Area Health District will be the location for this phase of the project. This health district which serves central and inner-western Sydney,  is inclusive of two large tertiary referral hospitals, two smaller community based hospitals and an extensive community-based care infrastructure. It employs over 10,000 staff directly or indirectly involved in providing care to patients.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sample will involve approximately 240 participants drawn from 24 wards randomly allocated to each of the two conditions (n= 120 in each condition): a) a compassion enhancement intervention targeting both individual and collective compassion; b) a waitlist control group matched as closely as possible on type of ward (medical, surgical, emergency) and medical specialty (oncology, neurology etc.).</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also be collecting data regarding compassion, wellbeing and compassionate care from peers, patients and managers not directly involved in the intervention. We will then conduct social network analyses to explore the extent to which the interventions affect compassion and wellbeing through contagion effects (citation needed). </a:t>
            </a:r>
            <a:endParaRPr lang="en-AU" sz="1200" kern="1200" dirty="0" smtClean="0">
              <a:solidFill>
                <a:schemeClr val="tx1"/>
              </a:solidFill>
              <a:effectLst/>
              <a:latin typeface="+mn-lt"/>
              <a:ea typeface="+mn-ea"/>
              <a:cs typeface="+mn-cs"/>
            </a:endParaRPr>
          </a:p>
          <a:p>
            <a:r>
              <a:rPr lang="en-AU" sz="1200" b="1" i="1" kern="1200" dirty="0" smtClean="0">
                <a:solidFill>
                  <a:schemeClr val="tx1"/>
                </a:solidFill>
                <a:effectLst/>
                <a:latin typeface="+mn-lt"/>
                <a:ea typeface="+mn-ea"/>
                <a:cs typeface="+mn-cs"/>
              </a:rPr>
              <a:t>The compassion-focused intervention</a:t>
            </a:r>
          </a:p>
          <a:p>
            <a:r>
              <a:rPr lang="en-US" sz="1200" kern="1200" dirty="0" smtClean="0">
                <a:solidFill>
                  <a:schemeClr val="tx1"/>
                </a:solidFill>
                <a:effectLst/>
                <a:latin typeface="+mn-lt"/>
                <a:ea typeface="+mn-ea"/>
                <a:cs typeface="+mn-cs"/>
              </a:rPr>
              <a:t>The compassion-focused intervention will consist of a combination of compassion-focused meditation training and team development. While both these elements will be combined in the intervention for this research, we now describe each in turn.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meditation program has already been piloted across four hospitals, involving more than 100 staff, in the Sydney Local Health District, Australia. Participants learn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relaxation, mindfulness, compassion and self-compassion skills. The program consists of weekly one hour workshops spread across 12 months, with staff attending whenever they can, taking into account clinical demands and rotating 24 hour work rosters. During training, participants will practice mindfulness, self-compassion and loving-kindness meditations. There will also be group discussion of the nature of compassionate care and barriers to its implementation.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Critically for the purposes of this application, Atkins and Parker (2012) proposed that levels of compassion in organizations would be moderated by team and organizational culture.  Concurrently with the meditation program, participants in the experimental condition will participate in a compassion-focused team development program. This program will be an adaptation of the “</a:t>
            </a:r>
            <a:r>
              <a:rPr lang="en-US" sz="1200" kern="1200" dirty="0" err="1" smtClean="0">
                <a:solidFill>
                  <a:schemeClr val="tx1"/>
                </a:solidFill>
                <a:effectLst/>
                <a:latin typeface="+mn-lt"/>
                <a:ea typeface="+mn-ea"/>
                <a:cs typeface="+mn-cs"/>
              </a:rPr>
              <a:t>ProSocial</a:t>
            </a:r>
            <a:r>
              <a:rPr lang="en-US" sz="1200" kern="1200" dirty="0" smtClean="0">
                <a:solidFill>
                  <a:schemeClr val="tx1"/>
                </a:solidFill>
                <a:effectLst/>
                <a:latin typeface="+mn-lt"/>
                <a:ea typeface="+mn-ea"/>
                <a:cs typeface="+mn-cs"/>
              </a:rPr>
              <a:t> Intervention” aimed at increasing co-operation in groups which has already been piloted in more than 20 organizations internationally (Wilson, </a:t>
            </a:r>
            <a:r>
              <a:rPr lang="en-US" sz="1200" kern="1200" dirty="0" err="1" smtClean="0">
                <a:solidFill>
                  <a:schemeClr val="tx1"/>
                </a:solidFill>
                <a:effectLst/>
                <a:latin typeface="+mn-lt"/>
                <a:ea typeface="+mn-ea"/>
                <a:cs typeface="+mn-cs"/>
              </a:rPr>
              <a:t>Ostrom</a:t>
            </a:r>
            <a:r>
              <a:rPr lang="en-US" sz="1200" kern="1200" dirty="0" smtClean="0">
                <a:solidFill>
                  <a:schemeClr val="tx1"/>
                </a:solidFill>
                <a:effectLst/>
                <a:latin typeface="+mn-lt"/>
                <a:ea typeface="+mn-ea"/>
                <a:cs typeface="+mn-cs"/>
              </a:rPr>
              <a:t> and Cox, 2013; see also www.prosocialgroups.org).  Intact teams will be led through experiential exercises and discussion exploring the key principles of the prosocial approach, with a particular focus upon overcoming team and organizational level barriers to expressing compassionate care.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Timeline</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Stage 1 of the project will begin immediately if we are fortunate enough to have our project funded.  Initial work would inform the measures we use in our empirical study. Some questions in Part 1 would continue to be examined in parallel with the empirical study.  Piloting for the Heart of Health project is currently underway, and will be completed by the time successful projects are due to start.  The mindfulness/compassion training will be poised to begin three months into the project.  The additional team development program will be ready to follow on.  Thus, pre-and post-intervention measures will be collected X months into the project, allowing for 6-12 month follow-up, data analysis and the drafting of journal articles.</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Research team</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research team will draw upon numerous disciplines including psychology (social, </a:t>
            </a:r>
            <a:r>
              <a:rPr lang="en-US" sz="1200" kern="1200" dirty="0" err="1" smtClean="0">
                <a:solidFill>
                  <a:schemeClr val="tx1"/>
                </a:solidFill>
                <a:effectLst/>
                <a:latin typeface="+mn-lt"/>
                <a:ea typeface="+mn-ea"/>
                <a:cs typeface="+mn-cs"/>
              </a:rPr>
              <a:t>organisational</a:t>
            </a:r>
            <a:r>
              <a:rPr lang="en-US" sz="1200" kern="1200" dirty="0" smtClean="0">
                <a:solidFill>
                  <a:schemeClr val="tx1"/>
                </a:solidFill>
                <a:effectLst/>
                <a:latin typeface="+mn-lt"/>
                <a:ea typeface="+mn-ea"/>
                <a:cs typeface="+mn-cs"/>
              </a:rPr>
              <a:t>, clinical, positive psychology, psychometrics), philosophy (virtue ethics, comparative eastern versus Western approaches), Buddhist scholarship, including the anthropology of Buddhist societies, and nursing (senior research nurses).  The majority of the team are based in the Institute for Positive Psychology and Education at the Australian Catholic University in Sydney, Australia, with our members of the research theme “Mindfulness, compassion and action”.  Detailed CV’s for each member of the team are attached separately.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Budget </a:t>
            </a:r>
            <a:endParaRPr lang="en-A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ambitious, integrative project which will require funding at the highest level that is available for this RFP.  Therefore we request $310,000 over two years to fund the project.</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REFERENCES</a:t>
            </a:r>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Atkins, P. W. B., &amp; Parker, S. K. (2012). Understanding individual compassion in organizations: the role of appraisals and psychological flexibility. </a:t>
            </a:r>
            <a:r>
              <a:rPr lang="en-AU" sz="1200" i="1" kern="1200" dirty="0" smtClean="0">
                <a:solidFill>
                  <a:schemeClr val="tx1"/>
                </a:solidFill>
                <a:effectLst/>
                <a:latin typeface="+mn-lt"/>
                <a:ea typeface="+mn-ea"/>
                <a:cs typeface="+mn-cs"/>
              </a:rPr>
              <a:t>Academy of Management Review, 37</a:t>
            </a:r>
            <a:r>
              <a:rPr lang="en-AU" sz="1200" kern="1200" dirty="0" smtClean="0">
                <a:solidFill>
                  <a:schemeClr val="tx1"/>
                </a:solidFill>
                <a:effectLst/>
                <a:latin typeface="+mn-lt"/>
                <a:ea typeface="+mn-ea"/>
                <a:cs typeface="+mn-cs"/>
              </a:rPr>
              <a:t>(4), 524-546. </a:t>
            </a:r>
          </a:p>
          <a:p>
            <a:r>
              <a:rPr lang="en-AU" sz="1200" kern="1200" dirty="0" smtClean="0">
                <a:solidFill>
                  <a:schemeClr val="tx1"/>
                </a:solidFill>
                <a:effectLst/>
                <a:latin typeface="+mn-lt"/>
                <a:ea typeface="+mn-ea"/>
                <a:cs typeface="+mn-cs"/>
              </a:rPr>
              <a:t>Bandura, A. (1988). Self-efficacy conception of anxiety. </a:t>
            </a:r>
            <a:r>
              <a:rPr lang="en-AU" sz="1200" i="1" kern="1200" dirty="0" smtClean="0">
                <a:solidFill>
                  <a:schemeClr val="tx1"/>
                </a:solidFill>
                <a:effectLst/>
                <a:latin typeface="+mn-lt"/>
                <a:ea typeface="+mn-ea"/>
                <a:cs typeface="+mn-cs"/>
              </a:rPr>
              <a:t>Anxiety Research, 1</a:t>
            </a:r>
            <a:r>
              <a:rPr lang="en-AU" sz="1200" kern="1200" dirty="0" smtClean="0">
                <a:solidFill>
                  <a:schemeClr val="tx1"/>
                </a:solidFill>
                <a:effectLst/>
                <a:latin typeface="+mn-lt"/>
                <a:ea typeface="+mn-ea"/>
                <a:cs typeface="+mn-cs"/>
              </a:rPr>
              <a:t>(2), 77-98. doi:10.1080/10615808808248222</a:t>
            </a:r>
          </a:p>
          <a:p>
            <a:r>
              <a:rPr lang="en-AU" sz="1200" kern="1200" dirty="0" smtClean="0">
                <a:solidFill>
                  <a:schemeClr val="tx1"/>
                </a:solidFill>
                <a:effectLst/>
                <a:latin typeface="+mn-lt"/>
                <a:ea typeface="+mn-ea"/>
                <a:cs typeface="+mn-cs"/>
              </a:rPr>
              <a:t>Brooker, J., Julian, J., Webber, L., Chan, J., </a:t>
            </a:r>
            <a:r>
              <a:rPr lang="en-AU" sz="1200" kern="1200" dirty="0" err="1" smtClean="0">
                <a:solidFill>
                  <a:schemeClr val="tx1"/>
                </a:solidFill>
                <a:effectLst/>
                <a:latin typeface="+mn-lt"/>
                <a:ea typeface="+mn-ea"/>
                <a:cs typeface="+mn-cs"/>
              </a:rPr>
              <a:t>Shawyer</a:t>
            </a:r>
            <a:r>
              <a:rPr lang="en-AU" sz="1200" kern="1200" dirty="0" smtClean="0">
                <a:solidFill>
                  <a:schemeClr val="tx1"/>
                </a:solidFill>
                <a:effectLst/>
                <a:latin typeface="+mn-lt"/>
                <a:ea typeface="+mn-ea"/>
                <a:cs typeface="+mn-cs"/>
              </a:rPr>
              <a:t>, F., Meadows, G. (2013). Evaluation of an occupational mindfulness program for staff employed in the disability sector in Australia. </a:t>
            </a:r>
            <a:r>
              <a:rPr lang="en-AU" sz="1200" i="1" kern="1200" dirty="0" smtClean="0">
                <a:solidFill>
                  <a:schemeClr val="tx1"/>
                </a:solidFill>
                <a:effectLst/>
                <a:latin typeface="+mn-lt"/>
                <a:ea typeface="+mn-ea"/>
                <a:cs typeface="+mn-cs"/>
              </a:rPr>
              <a:t>Mindfulness, </a:t>
            </a:r>
            <a:r>
              <a:rPr lang="en-AU" sz="1200" kern="1200" dirty="0" smtClean="0">
                <a:solidFill>
                  <a:schemeClr val="tx1"/>
                </a:solidFill>
                <a:effectLst/>
                <a:latin typeface="+mn-lt"/>
                <a:ea typeface="+mn-ea"/>
                <a:cs typeface="+mn-cs"/>
              </a:rPr>
              <a:t>4(2), 122-136</a:t>
            </a:r>
          </a:p>
          <a:p>
            <a:r>
              <a:rPr lang="en-AU" sz="1200" kern="1200" dirty="0" smtClean="0">
                <a:solidFill>
                  <a:schemeClr val="tx1"/>
                </a:solidFill>
                <a:effectLst/>
                <a:latin typeface="+mn-lt"/>
                <a:ea typeface="+mn-ea"/>
                <a:cs typeface="+mn-cs"/>
              </a:rPr>
              <a:t>Chang, E., Bidwell, J., Huntington, A., Daly, J., Johnson, A., Wilson, H., Lambert, V., Lambert, C. (2007). A survey of role stress, coping and health in Australian and New Zealand hospital nurses. </a:t>
            </a:r>
            <a:r>
              <a:rPr lang="en-AU" sz="1200" i="1" kern="1200" dirty="0" smtClean="0">
                <a:solidFill>
                  <a:schemeClr val="tx1"/>
                </a:solidFill>
                <a:effectLst/>
                <a:latin typeface="+mn-lt"/>
                <a:ea typeface="+mn-ea"/>
                <a:cs typeface="+mn-cs"/>
              </a:rPr>
              <a:t>International Journal of Nursing Studies 44, 1354-1362</a:t>
            </a:r>
            <a:endParaRPr lang="en-AU" sz="1200" kern="1200" dirty="0" smtClean="0">
              <a:solidFill>
                <a:schemeClr val="tx1"/>
              </a:solidFill>
              <a:effectLst/>
              <a:latin typeface="+mn-lt"/>
              <a:ea typeface="+mn-ea"/>
              <a:cs typeface="+mn-cs"/>
            </a:endParaRPr>
          </a:p>
          <a:p>
            <a:r>
              <a:rPr lang="en-AU" sz="1200" kern="1200" dirty="0" err="1" smtClean="0">
                <a:solidFill>
                  <a:schemeClr val="tx1"/>
                </a:solidFill>
                <a:effectLst/>
                <a:latin typeface="+mn-lt"/>
                <a:ea typeface="+mn-ea"/>
                <a:cs typeface="+mn-cs"/>
              </a:rPr>
              <a:t>Cialdini</a:t>
            </a:r>
            <a:r>
              <a:rPr lang="en-AU" sz="1200" kern="1200" dirty="0" smtClean="0">
                <a:solidFill>
                  <a:schemeClr val="tx1"/>
                </a:solidFill>
                <a:effectLst/>
                <a:latin typeface="+mn-lt"/>
                <a:ea typeface="+mn-ea"/>
                <a:cs typeface="+mn-cs"/>
              </a:rPr>
              <a:t>, R. B., Brown, S. L., Lewis, B. P., </a:t>
            </a:r>
            <a:r>
              <a:rPr lang="en-AU" sz="1200" kern="1200" dirty="0" err="1" smtClean="0">
                <a:solidFill>
                  <a:schemeClr val="tx1"/>
                </a:solidFill>
                <a:effectLst/>
                <a:latin typeface="+mn-lt"/>
                <a:ea typeface="+mn-ea"/>
                <a:cs typeface="+mn-cs"/>
              </a:rPr>
              <a:t>Luce</a:t>
            </a:r>
            <a:r>
              <a:rPr lang="en-AU" sz="1200" kern="1200" dirty="0" smtClean="0">
                <a:solidFill>
                  <a:schemeClr val="tx1"/>
                </a:solidFill>
                <a:effectLst/>
                <a:latin typeface="+mn-lt"/>
                <a:ea typeface="+mn-ea"/>
                <a:cs typeface="+mn-cs"/>
              </a:rPr>
              <a:t>, C., &amp; </a:t>
            </a:r>
            <a:r>
              <a:rPr lang="en-AU" sz="1200" kern="1200" dirty="0" err="1" smtClean="0">
                <a:solidFill>
                  <a:schemeClr val="tx1"/>
                </a:solidFill>
                <a:effectLst/>
                <a:latin typeface="+mn-lt"/>
                <a:ea typeface="+mn-ea"/>
                <a:cs typeface="+mn-cs"/>
              </a:rPr>
              <a:t>Neuberg</a:t>
            </a:r>
            <a:r>
              <a:rPr lang="en-AU" sz="1200" kern="1200" dirty="0" smtClean="0">
                <a:solidFill>
                  <a:schemeClr val="tx1"/>
                </a:solidFill>
                <a:effectLst/>
                <a:latin typeface="+mn-lt"/>
                <a:ea typeface="+mn-ea"/>
                <a:cs typeface="+mn-cs"/>
              </a:rPr>
              <a:t>, S. L. (1997). Reinterpreting the empathy–altruism relationship: When one into one equals oneness. </a:t>
            </a:r>
            <a:r>
              <a:rPr lang="en-AU" sz="1200" i="1" kern="1200" dirty="0" smtClean="0">
                <a:solidFill>
                  <a:schemeClr val="tx1"/>
                </a:solidFill>
                <a:effectLst/>
                <a:latin typeface="+mn-lt"/>
                <a:ea typeface="+mn-ea"/>
                <a:cs typeface="+mn-cs"/>
              </a:rPr>
              <a:t>Journal of Personality and Social Psychology, 73</a:t>
            </a:r>
            <a:r>
              <a:rPr lang="en-AU" sz="1200" kern="1200" dirty="0" smtClean="0">
                <a:solidFill>
                  <a:schemeClr val="tx1"/>
                </a:solidFill>
                <a:effectLst/>
                <a:latin typeface="+mn-lt"/>
                <a:ea typeface="+mn-ea"/>
                <a:cs typeface="+mn-cs"/>
              </a:rPr>
              <a:t>(3), 481-494. doi:10.1037/0022-3514.73.3.481</a:t>
            </a:r>
          </a:p>
          <a:p>
            <a:r>
              <a:rPr lang="en-AU" sz="1200" kern="1200" dirty="0" smtClean="0">
                <a:solidFill>
                  <a:schemeClr val="tx1"/>
                </a:solidFill>
                <a:effectLst/>
                <a:latin typeface="+mn-lt"/>
                <a:ea typeface="+mn-ea"/>
                <a:cs typeface="+mn-cs"/>
              </a:rPr>
              <a:t>Eisenberg, N., </a:t>
            </a:r>
            <a:r>
              <a:rPr lang="en-AU" sz="1200" kern="1200" dirty="0" err="1" smtClean="0">
                <a:solidFill>
                  <a:schemeClr val="tx1"/>
                </a:solidFill>
                <a:effectLst/>
                <a:latin typeface="+mn-lt"/>
                <a:ea typeface="+mn-ea"/>
                <a:cs typeface="+mn-cs"/>
              </a:rPr>
              <a:t>Fabes</a:t>
            </a:r>
            <a:r>
              <a:rPr lang="en-AU" sz="1200" kern="1200" dirty="0" smtClean="0">
                <a:solidFill>
                  <a:schemeClr val="tx1"/>
                </a:solidFill>
                <a:effectLst/>
                <a:latin typeface="+mn-lt"/>
                <a:ea typeface="+mn-ea"/>
                <a:cs typeface="+mn-cs"/>
              </a:rPr>
              <a:t>, R. A., Murphy, B., </a:t>
            </a:r>
            <a:r>
              <a:rPr lang="en-AU" sz="1200" kern="1200" dirty="0" err="1" smtClean="0">
                <a:solidFill>
                  <a:schemeClr val="tx1"/>
                </a:solidFill>
                <a:effectLst/>
                <a:latin typeface="+mn-lt"/>
                <a:ea typeface="+mn-ea"/>
                <a:cs typeface="+mn-cs"/>
              </a:rPr>
              <a:t>Karbon</a:t>
            </a:r>
            <a:r>
              <a:rPr lang="en-AU" sz="1200" kern="1200" dirty="0" smtClean="0">
                <a:solidFill>
                  <a:schemeClr val="tx1"/>
                </a:solidFill>
                <a:effectLst/>
                <a:latin typeface="+mn-lt"/>
                <a:ea typeface="+mn-ea"/>
                <a:cs typeface="+mn-cs"/>
              </a:rPr>
              <a:t>, M., </a:t>
            </a:r>
            <a:r>
              <a:rPr lang="en-AU" sz="1200" kern="1200" dirty="0" err="1" smtClean="0">
                <a:solidFill>
                  <a:schemeClr val="tx1"/>
                </a:solidFill>
                <a:effectLst/>
                <a:latin typeface="+mn-lt"/>
                <a:ea typeface="+mn-ea"/>
                <a:cs typeface="+mn-cs"/>
              </a:rPr>
              <a:t>Maszk</a:t>
            </a:r>
            <a:r>
              <a:rPr lang="en-AU" sz="1200" kern="1200" dirty="0" smtClean="0">
                <a:solidFill>
                  <a:schemeClr val="tx1"/>
                </a:solidFill>
                <a:effectLst/>
                <a:latin typeface="+mn-lt"/>
                <a:ea typeface="+mn-ea"/>
                <a:cs typeface="+mn-cs"/>
              </a:rPr>
              <a:t>, P., Smith, M., . . . Suh, K. (1994). The Relations of Emotionality and Regulation to Dispositional and Situational Empathy-Related Responding. </a:t>
            </a:r>
            <a:r>
              <a:rPr lang="en-AU" sz="1200" i="1" kern="1200" dirty="0" smtClean="0">
                <a:solidFill>
                  <a:schemeClr val="tx1"/>
                </a:solidFill>
                <a:effectLst/>
                <a:latin typeface="+mn-lt"/>
                <a:ea typeface="+mn-ea"/>
                <a:cs typeface="+mn-cs"/>
              </a:rPr>
              <a:t>Journal of Personality and Social Psychology, 66</a:t>
            </a:r>
            <a:r>
              <a:rPr lang="en-AU" sz="1200" kern="1200" dirty="0" smtClean="0">
                <a:solidFill>
                  <a:schemeClr val="tx1"/>
                </a:solidFill>
                <a:effectLst/>
                <a:latin typeface="+mn-lt"/>
                <a:ea typeface="+mn-ea"/>
                <a:cs typeface="+mn-cs"/>
              </a:rPr>
              <a:t>(4), 776-797.  Retrieved from &lt;Go to ISI&gt;://A1994NE23800015</a:t>
            </a:r>
          </a:p>
          <a:p>
            <a:r>
              <a:rPr lang="en-AU" sz="1200" kern="1200" dirty="0" smtClean="0">
                <a:solidFill>
                  <a:schemeClr val="tx1"/>
                </a:solidFill>
                <a:effectLst/>
                <a:latin typeface="+mn-lt"/>
                <a:ea typeface="+mn-ea"/>
                <a:cs typeface="+mn-cs"/>
              </a:rPr>
              <a:t>Eisenberg, N., &amp; Miller, P. A. (1987). The relation of empathy to prosocial and related </a:t>
            </a:r>
            <a:r>
              <a:rPr lang="en-AU" sz="1200" kern="1200" dirty="0" err="1" smtClean="0">
                <a:solidFill>
                  <a:schemeClr val="tx1"/>
                </a:solidFill>
                <a:effectLst/>
                <a:latin typeface="+mn-lt"/>
                <a:ea typeface="+mn-ea"/>
                <a:cs typeface="+mn-cs"/>
              </a:rPr>
              <a:t>behaviors</a:t>
            </a:r>
            <a:r>
              <a:rPr lang="en-AU" sz="1200" kern="1200" dirty="0" smtClean="0">
                <a:solidFill>
                  <a:schemeClr val="tx1"/>
                </a:solidFill>
                <a:effectLst/>
                <a:latin typeface="+mn-lt"/>
                <a:ea typeface="+mn-ea"/>
                <a:cs typeface="+mn-cs"/>
              </a:rPr>
              <a:t>. </a:t>
            </a:r>
            <a:r>
              <a:rPr lang="en-AU" sz="1200" i="1" kern="1200" dirty="0" err="1" smtClean="0">
                <a:solidFill>
                  <a:schemeClr val="tx1"/>
                </a:solidFill>
                <a:effectLst/>
                <a:latin typeface="+mn-lt"/>
                <a:ea typeface="+mn-ea"/>
                <a:cs typeface="+mn-cs"/>
              </a:rPr>
              <a:t>Psychol</a:t>
            </a:r>
            <a:r>
              <a:rPr lang="en-AU" sz="1200" i="1" kern="1200" dirty="0" smtClean="0">
                <a:solidFill>
                  <a:schemeClr val="tx1"/>
                </a:solidFill>
                <a:effectLst/>
                <a:latin typeface="+mn-lt"/>
                <a:ea typeface="+mn-ea"/>
                <a:cs typeface="+mn-cs"/>
              </a:rPr>
              <a:t> Bull, 101</a:t>
            </a:r>
            <a:r>
              <a:rPr lang="en-AU" sz="1200" kern="1200" dirty="0" smtClean="0">
                <a:solidFill>
                  <a:schemeClr val="tx1"/>
                </a:solidFill>
                <a:effectLst/>
                <a:latin typeface="+mn-lt"/>
                <a:ea typeface="+mn-ea"/>
                <a:cs typeface="+mn-cs"/>
              </a:rPr>
              <a:t>(1), 91-119.  Retrieved from http://ovidsp.ovid.com/ovidweb.cgi?T=JS&amp;NEWS=N&amp;PAGE=fulltext&amp;D=psyc3&amp;AN=1987-15523-001</a:t>
            </a:r>
          </a:p>
          <a:p>
            <a:r>
              <a:rPr lang="en-AU" sz="1200" kern="1200" dirty="0" smtClean="0">
                <a:solidFill>
                  <a:schemeClr val="tx1"/>
                </a:solidFill>
                <a:effectLst/>
                <a:latin typeface="+mn-lt"/>
                <a:ea typeface="+mn-ea"/>
                <a:cs typeface="+mn-cs"/>
              </a:rPr>
              <a:t>Foot C, </a:t>
            </a:r>
            <a:r>
              <a:rPr lang="en-AU" sz="1200" kern="1200" dirty="0" err="1" smtClean="0">
                <a:solidFill>
                  <a:schemeClr val="tx1"/>
                </a:solidFill>
                <a:effectLst/>
                <a:latin typeface="+mn-lt"/>
                <a:ea typeface="+mn-ea"/>
                <a:cs typeface="+mn-cs"/>
              </a:rPr>
              <a:t>Gilburt</a:t>
            </a:r>
            <a:r>
              <a:rPr lang="en-AU" sz="1200" kern="1200" dirty="0" smtClean="0">
                <a:solidFill>
                  <a:schemeClr val="tx1"/>
                </a:solidFill>
                <a:effectLst/>
                <a:latin typeface="+mn-lt"/>
                <a:ea typeface="+mn-ea"/>
                <a:cs typeface="+mn-cs"/>
              </a:rPr>
              <a:t> H, Dunn P, </a:t>
            </a:r>
            <a:r>
              <a:rPr lang="en-AU" sz="1200" kern="1200" dirty="0" err="1" smtClean="0">
                <a:solidFill>
                  <a:schemeClr val="tx1"/>
                </a:solidFill>
                <a:effectLst/>
                <a:latin typeface="+mn-lt"/>
                <a:ea typeface="+mn-ea"/>
                <a:cs typeface="+mn-cs"/>
              </a:rPr>
              <a:t>Jabbal</a:t>
            </a:r>
            <a:r>
              <a:rPr lang="en-AU" sz="1200" kern="1200" dirty="0" smtClean="0">
                <a:solidFill>
                  <a:schemeClr val="tx1"/>
                </a:solidFill>
                <a:effectLst/>
                <a:latin typeface="+mn-lt"/>
                <a:ea typeface="+mn-ea"/>
                <a:cs typeface="+mn-cs"/>
              </a:rPr>
              <a:t> J et al (2014) </a:t>
            </a:r>
            <a:r>
              <a:rPr lang="en-AU" sz="1200" i="1" kern="1200" dirty="0" smtClean="0">
                <a:solidFill>
                  <a:schemeClr val="tx1"/>
                </a:solidFill>
                <a:effectLst/>
                <a:latin typeface="+mn-lt"/>
                <a:ea typeface="+mn-ea"/>
                <a:cs typeface="+mn-cs"/>
              </a:rPr>
              <a:t>People in control of their own health and care: The state of involvement</a:t>
            </a:r>
            <a:r>
              <a:rPr lang="en-AU" sz="1200" kern="1200" dirty="0" smtClean="0">
                <a:solidFill>
                  <a:schemeClr val="tx1"/>
                </a:solidFill>
                <a:effectLst/>
                <a:latin typeface="+mn-lt"/>
                <a:ea typeface="+mn-ea"/>
                <a:cs typeface="+mn-cs"/>
              </a:rPr>
              <a:t> The Kings Fund in association with National Voices, London</a:t>
            </a:r>
          </a:p>
          <a:p>
            <a:r>
              <a:rPr lang="en-AU" sz="1200" kern="1200" dirty="0" err="1" smtClean="0">
                <a:solidFill>
                  <a:schemeClr val="tx1"/>
                </a:solidFill>
                <a:effectLst/>
                <a:latin typeface="+mn-lt"/>
                <a:ea typeface="+mn-ea"/>
                <a:cs typeface="+mn-cs"/>
              </a:rPr>
              <a:t>Foureur</a:t>
            </a:r>
            <a:r>
              <a:rPr lang="en-AU" sz="1200" kern="1200" dirty="0" smtClean="0">
                <a:solidFill>
                  <a:schemeClr val="tx1"/>
                </a:solidFill>
                <a:effectLst/>
                <a:latin typeface="+mn-lt"/>
                <a:ea typeface="+mn-ea"/>
                <a:cs typeface="+mn-cs"/>
              </a:rPr>
              <a:t>, M., </a:t>
            </a:r>
            <a:r>
              <a:rPr lang="en-AU" sz="1200" kern="1200" dirty="0" err="1" smtClean="0">
                <a:solidFill>
                  <a:schemeClr val="tx1"/>
                </a:solidFill>
                <a:effectLst/>
                <a:latin typeface="+mn-lt"/>
                <a:ea typeface="+mn-ea"/>
                <a:cs typeface="+mn-cs"/>
              </a:rPr>
              <a:t>Besley</a:t>
            </a:r>
            <a:r>
              <a:rPr lang="en-AU" sz="1200" kern="1200" dirty="0" smtClean="0">
                <a:solidFill>
                  <a:schemeClr val="tx1"/>
                </a:solidFill>
                <a:effectLst/>
                <a:latin typeface="+mn-lt"/>
                <a:ea typeface="+mn-ea"/>
                <a:cs typeface="+mn-cs"/>
              </a:rPr>
              <a:t>, K., Burton, G., Yu, N., Crisp, J. (2013). Enhancing the resilience of nurses and midwives: pilot of a mindfulness based program for increased health, sense of coherence and decreased depression, anxiety and stress. </a:t>
            </a:r>
            <a:r>
              <a:rPr lang="en-AU" sz="1200" i="1" kern="1200" dirty="0" smtClean="0">
                <a:solidFill>
                  <a:schemeClr val="tx1"/>
                </a:solidFill>
                <a:effectLst/>
                <a:latin typeface="+mn-lt"/>
                <a:ea typeface="+mn-ea"/>
                <a:cs typeface="+mn-cs"/>
              </a:rPr>
              <a:t>Contemporary</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Nurse</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45</a:t>
            </a:r>
            <a:r>
              <a:rPr lang="en-AU" sz="1200" kern="1200" dirty="0" smtClean="0">
                <a:solidFill>
                  <a:schemeClr val="tx1"/>
                </a:solidFill>
                <a:effectLst/>
                <a:latin typeface="+mn-lt"/>
                <a:ea typeface="+mn-ea"/>
                <a:cs typeface="+mn-cs"/>
              </a:rPr>
              <a:t>(1), 114-125.</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Francis R (2013) </a:t>
            </a:r>
            <a:r>
              <a:rPr lang="en-AU" sz="1200" i="1" kern="1200" dirty="0" smtClean="0">
                <a:solidFill>
                  <a:schemeClr val="tx1"/>
                </a:solidFill>
                <a:effectLst/>
                <a:latin typeface="+mn-lt"/>
                <a:ea typeface="+mn-ea"/>
                <a:cs typeface="+mn-cs"/>
              </a:rPr>
              <a:t>The Mid Staffordshire NHS Foundation Trust Public Inquiry – Chaired by Robert Francis QC. </a:t>
            </a:r>
            <a:r>
              <a:rPr lang="en-AU" sz="1200" kern="1200" dirty="0" smtClean="0">
                <a:solidFill>
                  <a:schemeClr val="tx1"/>
                </a:solidFill>
                <a:effectLst/>
                <a:latin typeface="+mn-lt"/>
                <a:ea typeface="+mn-ea"/>
                <a:cs typeface="+mn-cs"/>
              </a:rPr>
              <a:t> http://www.midstaffspublicinquiry.com/report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Gist, M. E., &amp; Mitchell, T. R. (1992). Self-Efficacy: A Theoretical Analysis of Its Determinants and Malleability. </a:t>
            </a:r>
            <a:r>
              <a:rPr lang="en-AU" sz="1200" i="1" kern="1200" dirty="0" smtClean="0">
                <a:solidFill>
                  <a:schemeClr val="tx1"/>
                </a:solidFill>
                <a:effectLst/>
                <a:latin typeface="+mn-lt"/>
                <a:ea typeface="+mn-ea"/>
                <a:cs typeface="+mn-cs"/>
              </a:rPr>
              <a:t>Academy of Management Review, 17</a:t>
            </a:r>
            <a:r>
              <a:rPr lang="en-AU" sz="1200" kern="1200" dirty="0" smtClean="0">
                <a:solidFill>
                  <a:schemeClr val="tx1"/>
                </a:solidFill>
                <a:effectLst/>
                <a:latin typeface="+mn-lt"/>
                <a:ea typeface="+mn-ea"/>
                <a:cs typeface="+mn-cs"/>
              </a:rPr>
              <a:t>(2), 183-211.  Retrieved from &lt;Go to ISI&gt;://A1992HQ22000001</a:t>
            </a:r>
          </a:p>
          <a:p>
            <a:r>
              <a:rPr lang="en-AU" sz="1200" kern="1200" dirty="0" smtClean="0">
                <a:solidFill>
                  <a:schemeClr val="tx1"/>
                </a:solidFill>
                <a:effectLst/>
                <a:latin typeface="+mn-lt"/>
                <a:ea typeface="+mn-ea"/>
                <a:cs typeface="+mn-cs"/>
              </a:rPr>
              <a:t>Goetz, J., </a:t>
            </a:r>
            <a:r>
              <a:rPr lang="en-AU" sz="1200" kern="1200" dirty="0" err="1" smtClean="0">
                <a:solidFill>
                  <a:schemeClr val="tx1"/>
                </a:solidFill>
                <a:effectLst/>
                <a:latin typeface="+mn-lt"/>
                <a:ea typeface="+mn-ea"/>
                <a:cs typeface="+mn-cs"/>
              </a:rPr>
              <a:t>Keltner</a:t>
            </a:r>
            <a:r>
              <a:rPr lang="en-AU" sz="1200" kern="1200" dirty="0" smtClean="0">
                <a:solidFill>
                  <a:schemeClr val="tx1"/>
                </a:solidFill>
                <a:effectLst/>
                <a:latin typeface="+mn-lt"/>
                <a:ea typeface="+mn-ea"/>
                <a:cs typeface="+mn-cs"/>
              </a:rPr>
              <a:t>, D., &amp; Simon-Thomas, E. (2010). Compassion: An Evolutionary Analysis and Empirical Review. </a:t>
            </a:r>
            <a:r>
              <a:rPr lang="en-AU" sz="1200" i="1" kern="1200" dirty="0" err="1" smtClean="0">
                <a:solidFill>
                  <a:schemeClr val="tx1"/>
                </a:solidFill>
                <a:effectLst/>
                <a:latin typeface="+mn-lt"/>
                <a:ea typeface="+mn-ea"/>
                <a:cs typeface="+mn-cs"/>
              </a:rPr>
              <a:t>Psychol</a:t>
            </a:r>
            <a:r>
              <a:rPr lang="en-AU" sz="1200" i="1" kern="1200" dirty="0" smtClean="0">
                <a:solidFill>
                  <a:schemeClr val="tx1"/>
                </a:solidFill>
                <a:effectLst/>
                <a:latin typeface="+mn-lt"/>
                <a:ea typeface="+mn-ea"/>
                <a:cs typeface="+mn-cs"/>
              </a:rPr>
              <a:t> Bull, 136</a:t>
            </a:r>
            <a:r>
              <a:rPr lang="en-AU" sz="1200" kern="1200" dirty="0" smtClean="0">
                <a:solidFill>
                  <a:schemeClr val="tx1"/>
                </a:solidFill>
                <a:effectLst/>
                <a:latin typeface="+mn-lt"/>
                <a:ea typeface="+mn-ea"/>
                <a:cs typeface="+mn-cs"/>
              </a:rPr>
              <a:t>(3), 351.  Retrieved from http://proquest.umi.com/pqdweb?did=2035765981&amp;Fmt=7&amp;clientId=20870&amp;RQT=309&amp;VName=PQD</a:t>
            </a:r>
          </a:p>
          <a:p>
            <a:r>
              <a:rPr lang="en-AU" sz="1200" kern="1200" dirty="0" smtClean="0">
                <a:solidFill>
                  <a:schemeClr val="tx1"/>
                </a:solidFill>
                <a:effectLst/>
                <a:latin typeface="+mn-lt"/>
                <a:ea typeface="+mn-ea"/>
                <a:cs typeface="+mn-cs"/>
              </a:rPr>
              <a:t>Gross, J. J., &amp; Thompson, R. A. (2007). Emotion Regulation: Conceptual Foundations. In J. J. Gross (Ed.), </a:t>
            </a:r>
            <a:r>
              <a:rPr lang="en-AU" sz="1200" i="1" kern="1200" dirty="0" smtClean="0">
                <a:solidFill>
                  <a:schemeClr val="tx1"/>
                </a:solidFill>
                <a:effectLst/>
                <a:latin typeface="+mn-lt"/>
                <a:ea typeface="+mn-ea"/>
                <a:cs typeface="+mn-cs"/>
              </a:rPr>
              <a:t>Handbook of emotion regulation</a:t>
            </a:r>
            <a:r>
              <a:rPr lang="en-AU" sz="1200" kern="1200" dirty="0" smtClean="0">
                <a:solidFill>
                  <a:schemeClr val="tx1"/>
                </a:solidFill>
                <a:effectLst/>
                <a:latin typeface="+mn-lt"/>
                <a:ea typeface="+mn-ea"/>
                <a:cs typeface="+mn-cs"/>
              </a:rPr>
              <a:t> (pp. 3-24). New York, NY: Guilford Press; US.</a:t>
            </a:r>
          </a:p>
          <a:p>
            <a:r>
              <a:rPr lang="en-AU" sz="1200" kern="1200" dirty="0" smtClean="0">
                <a:solidFill>
                  <a:schemeClr val="tx1"/>
                </a:solidFill>
                <a:effectLst/>
                <a:latin typeface="+mn-lt"/>
                <a:ea typeface="+mn-ea"/>
                <a:cs typeface="+mn-cs"/>
              </a:rPr>
              <a:t>Lazarus, R. S. (1991). </a:t>
            </a:r>
            <a:r>
              <a:rPr lang="en-AU" sz="1200" i="1" kern="1200" dirty="0" smtClean="0">
                <a:solidFill>
                  <a:schemeClr val="tx1"/>
                </a:solidFill>
                <a:effectLst/>
                <a:latin typeface="+mn-lt"/>
                <a:ea typeface="+mn-ea"/>
                <a:cs typeface="+mn-cs"/>
              </a:rPr>
              <a:t>Emotion and adaptation</a:t>
            </a:r>
            <a:r>
              <a:rPr lang="en-AU" sz="1200" kern="1200" dirty="0" smtClean="0">
                <a:solidFill>
                  <a:schemeClr val="tx1"/>
                </a:solidFill>
                <a:effectLst/>
                <a:latin typeface="+mn-lt"/>
                <a:ea typeface="+mn-ea"/>
                <a:cs typeface="+mn-cs"/>
              </a:rPr>
              <a:t>. New York, NY: Oxford University Press.</a:t>
            </a:r>
          </a:p>
          <a:p>
            <a:r>
              <a:rPr lang="en-AU" sz="1200" kern="1200" dirty="0" smtClean="0">
                <a:solidFill>
                  <a:schemeClr val="tx1"/>
                </a:solidFill>
                <a:effectLst/>
                <a:latin typeface="+mn-lt"/>
                <a:ea typeface="+mn-ea"/>
                <a:cs typeface="+mn-cs"/>
              </a:rPr>
              <a:t>Lazarus, R. S., &amp; Folkman, S. (1984). </a:t>
            </a:r>
            <a:r>
              <a:rPr lang="en-AU" sz="1200" i="1" kern="1200" dirty="0" smtClean="0">
                <a:solidFill>
                  <a:schemeClr val="tx1"/>
                </a:solidFill>
                <a:effectLst/>
                <a:latin typeface="+mn-lt"/>
                <a:ea typeface="+mn-ea"/>
                <a:cs typeface="+mn-cs"/>
              </a:rPr>
              <a:t>Stress, appraisal and coping</a:t>
            </a:r>
            <a:r>
              <a:rPr lang="en-AU" sz="1200" kern="1200" dirty="0" smtClean="0">
                <a:solidFill>
                  <a:schemeClr val="tx1"/>
                </a:solidFill>
                <a:effectLst/>
                <a:latin typeface="+mn-lt"/>
                <a:ea typeface="+mn-ea"/>
                <a:cs typeface="+mn-cs"/>
              </a:rPr>
              <a:t>. New York: Springer.</a:t>
            </a:r>
          </a:p>
          <a:p>
            <a:r>
              <a:rPr lang="en-AU" sz="1200" kern="1200" dirty="0" err="1" smtClean="0">
                <a:solidFill>
                  <a:schemeClr val="tx1"/>
                </a:solidFill>
                <a:effectLst/>
                <a:latin typeface="+mn-lt"/>
                <a:ea typeface="+mn-ea"/>
                <a:cs typeface="+mn-cs"/>
              </a:rPr>
              <a:t>Luxford</a:t>
            </a:r>
            <a:r>
              <a:rPr lang="en-AU" sz="1200" kern="1200" dirty="0" smtClean="0">
                <a:solidFill>
                  <a:schemeClr val="tx1"/>
                </a:solidFill>
                <a:effectLst/>
                <a:latin typeface="+mn-lt"/>
                <a:ea typeface="+mn-ea"/>
                <a:cs typeface="+mn-cs"/>
              </a:rPr>
              <a:t> K, Piper D, Dunbar N, Poole N for The Australian Commission on Safety and Quality in Health Care (2010) </a:t>
            </a:r>
            <a:r>
              <a:rPr lang="en-AU" sz="1200" i="1" kern="1200" dirty="0" smtClean="0">
                <a:solidFill>
                  <a:schemeClr val="tx1"/>
                </a:solidFill>
                <a:effectLst/>
                <a:latin typeface="+mn-lt"/>
                <a:ea typeface="+mn-ea"/>
                <a:cs typeface="+mn-cs"/>
              </a:rPr>
              <a:t>Patient-centred care: Improving quality and safety by focusing care on patients and consumers</a:t>
            </a:r>
            <a:r>
              <a:rPr lang="en-AU" sz="1200" kern="1200" dirty="0" smtClean="0">
                <a:solidFill>
                  <a:schemeClr val="tx1"/>
                </a:solidFill>
                <a:effectLst/>
                <a:latin typeface="+mn-lt"/>
                <a:ea typeface="+mn-ea"/>
                <a:cs typeface="+mn-cs"/>
              </a:rPr>
              <a:t> ACSQHC Discussion Paper, Sydney</a:t>
            </a:r>
          </a:p>
          <a:p>
            <a:r>
              <a:rPr lang="en-AU" sz="1200" kern="1200" dirty="0" smtClean="0">
                <a:solidFill>
                  <a:schemeClr val="tx1"/>
                </a:solidFill>
                <a:effectLst/>
                <a:latin typeface="+mn-lt"/>
                <a:ea typeface="+mn-ea"/>
                <a:cs typeface="+mn-cs"/>
              </a:rPr>
              <a:t>Martin-</a:t>
            </a:r>
            <a:r>
              <a:rPr lang="en-AU" sz="1200" kern="1200" dirty="0" err="1" smtClean="0">
                <a:solidFill>
                  <a:schemeClr val="tx1"/>
                </a:solidFill>
                <a:effectLst/>
                <a:latin typeface="+mn-lt"/>
                <a:ea typeface="+mn-ea"/>
                <a:cs typeface="+mn-cs"/>
              </a:rPr>
              <a:t>Asuero</a:t>
            </a:r>
            <a:r>
              <a:rPr lang="en-AU" sz="1200" kern="1200" dirty="0" smtClean="0">
                <a:solidFill>
                  <a:schemeClr val="tx1"/>
                </a:solidFill>
                <a:effectLst/>
                <a:latin typeface="+mn-lt"/>
                <a:ea typeface="+mn-ea"/>
                <a:cs typeface="+mn-cs"/>
              </a:rPr>
              <a:t>, A., Garcia-Banda, G. (2010). The mindfulness–based stress reduction program reduces stress-related psychological distress in health care professionals. </a:t>
            </a:r>
            <a:r>
              <a:rPr lang="en-AU" sz="1200" i="1" kern="1200" dirty="0" smtClean="0">
                <a:solidFill>
                  <a:schemeClr val="tx1"/>
                </a:solidFill>
                <a:effectLst/>
                <a:latin typeface="+mn-lt"/>
                <a:ea typeface="+mn-ea"/>
                <a:cs typeface="+mn-cs"/>
              </a:rPr>
              <a:t>The Spanish Journal of Psychology, </a:t>
            </a:r>
            <a:r>
              <a:rPr lang="en-AU" sz="1200" kern="1200" dirty="0" smtClean="0">
                <a:solidFill>
                  <a:schemeClr val="tx1"/>
                </a:solidFill>
                <a:effectLst/>
                <a:latin typeface="+mn-lt"/>
                <a:ea typeface="+mn-ea"/>
                <a:cs typeface="+mn-cs"/>
              </a:rPr>
              <a:t>13(2), 897-905.</a:t>
            </a:r>
          </a:p>
          <a:p>
            <a:r>
              <a:rPr lang="en-AU" sz="1200" kern="1200" dirty="0" smtClean="0">
                <a:solidFill>
                  <a:schemeClr val="tx1"/>
                </a:solidFill>
                <a:effectLst/>
                <a:latin typeface="+mn-lt"/>
                <a:ea typeface="+mn-ea"/>
                <a:cs typeface="+mn-cs"/>
              </a:rPr>
              <a:t> </a:t>
            </a:r>
          </a:p>
          <a:p>
            <a:r>
              <a:rPr lang="en-AU" sz="1200" kern="1200" dirty="0" err="1" smtClean="0">
                <a:solidFill>
                  <a:schemeClr val="tx1"/>
                </a:solidFill>
                <a:effectLst/>
                <a:latin typeface="+mn-lt"/>
                <a:ea typeface="+mn-ea"/>
                <a:cs typeface="+mn-cs"/>
              </a:rPr>
              <a:t>Mikulincer</a:t>
            </a:r>
            <a:r>
              <a:rPr lang="en-AU" sz="1200" kern="1200" dirty="0" smtClean="0">
                <a:solidFill>
                  <a:schemeClr val="tx1"/>
                </a:solidFill>
                <a:effectLst/>
                <a:latin typeface="+mn-lt"/>
                <a:ea typeface="+mn-ea"/>
                <a:cs typeface="+mn-cs"/>
              </a:rPr>
              <a:t>, M., Shaver, P. R., </a:t>
            </a:r>
            <a:r>
              <a:rPr lang="en-AU" sz="1200" kern="1200" dirty="0" err="1" smtClean="0">
                <a:solidFill>
                  <a:schemeClr val="tx1"/>
                </a:solidFill>
                <a:effectLst/>
                <a:latin typeface="+mn-lt"/>
                <a:ea typeface="+mn-ea"/>
                <a:cs typeface="+mn-cs"/>
              </a:rPr>
              <a:t>Gillath</a:t>
            </a:r>
            <a:r>
              <a:rPr lang="en-AU" sz="1200" kern="1200" dirty="0" smtClean="0">
                <a:solidFill>
                  <a:schemeClr val="tx1"/>
                </a:solidFill>
                <a:effectLst/>
                <a:latin typeface="+mn-lt"/>
                <a:ea typeface="+mn-ea"/>
                <a:cs typeface="+mn-cs"/>
              </a:rPr>
              <a:t>, O., &amp; </a:t>
            </a:r>
            <a:r>
              <a:rPr lang="en-AU" sz="1200" kern="1200" dirty="0" err="1" smtClean="0">
                <a:solidFill>
                  <a:schemeClr val="tx1"/>
                </a:solidFill>
                <a:effectLst/>
                <a:latin typeface="+mn-lt"/>
                <a:ea typeface="+mn-ea"/>
                <a:cs typeface="+mn-cs"/>
              </a:rPr>
              <a:t>Nitzberg</a:t>
            </a:r>
            <a:r>
              <a:rPr lang="en-AU" sz="1200" kern="1200" dirty="0" smtClean="0">
                <a:solidFill>
                  <a:schemeClr val="tx1"/>
                </a:solidFill>
                <a:effectLst/>
                <a:latin typeface="+mn-lt"/>
                <a:ea typeface="+mn-ea"/>
                <a:cs typeface="+mn-cs"/>
              </a:rPr>
              <a:t>, R. A. (2005). Attachment, caregiving, and altruism: Boosting attachment security increases compassion and helping. </a:t>
            </a:r>
            <a:r>
              <a:rPr lang="en-AU" sz="1200" i="1" kern="1200" dirty="0" smtClean="0">
                <a:solidFill>
                  <a:schemeClr val="tx1"/>
                </a:solidFill>
                <a:effectLst/>
                <a:latin typeface="+mn-lt"/>
                <a:ea typeface="+mn-ea"/>
                <a:cs typeface="+mn-cs"/>
              </a:rPr>
              <a:t>Journal of Personality and Social Psychology, 89</a:t>
            </a:r>
            <a:r>
              <a:rPr lang="en-AU" sz="1200" kern="1200" dirty="0" smtClean="0">
                <a:solidFill>
                  <a:schemeClr val="tx1"/>
                </a:solidFill>
                <a:effectLst/>
                <a:latin typeface="+mn-lt"/>
                <a:ea typeface="+mn-ea"/>
                <a:cs typeface="+mn-cs"/>
              </a:rPr>
              <a:t>(5), 817-839. </a:t>
            </a:r>
            <a:r>
              <a:rPr lang="en-AU" sz="1200" kern="1200" dirty="0" err="1" smtClean="0">
                <a:solidFill>
                  <a:schemeClr val="tx1"/>
                </a:solidFill>
                <a:effectLst/>
                <a:latin typeface="+mn-lt"/>
                <a:ea typeface="+mn-ea"/>
                <a:cs typeface="+mn-cs"/>
              </a:rPr>
              <a:t>doi:Doi</a:t>
            </a:r>
            <a:r>
              <a:rPr lang="en-AU" sz="1200" kern="1200" dirty="0" smtClean="0">
                <a:solidFill>
                  <a:schemeClr val="tx1"/>
                </a:solidFill>
                <a:effectLst/>
                <a:latin typeface="+mn-lt"/>
                <a:ea typeface="+mn-ea"/>
                <a:cs typeface="+mn-cs"/>
              </a:rPr>
              <a:t> 10.1037/0022-3514.89.5.817</a:t>
            </a:r>
          </a:p>
          <a:p>
            <a:r>
              <a:rPr lang="en-AU" sz="1200" kern="1200" dirty="0" smtClean="0">
                <a:solidFill>
                  <a:schemeClr val="tx1"/>
                </a:solidFill>
                <a:effectLst/>
                <a:latin typeface="+mn-lt"/>
                <a:ea typeface="+mn-ea"/>
                <a:cs typeface="+mn-cs"/>
              </a:rPr>
              <a:t> </a:t>
            </a:r>
          </a:p>
          <a:p>
            <a:r>
              <a:rPr lang="en-AU" sz="1200" kern="1200" dirty="0" err="1" smtClean="0">
                <a:solidFill>
                  <a:schemeClr val="tx1"/>
                </a:solidFill>
                <a:effectLst/>
                <a:latin typeface="+mn-lt"/>
                <a:ea typeface="+mn-ea"/>
                <a:cs typeface="+mn-cs"/>
              </a:rPr>
              <a:t>Najjar</a:t>
            </a:r>
            <a:r>
              <a:rPr lang="en-AU" sz="1200" kern="1200" dirty="0" smtClean="0">
                <a:solidFill>
                  <a:schemeClr val="tx1"/>
                </a:solidFill>
                <a:effectLst/>
                <a:latin typeface="+mn-lt"/>
                <a:ea typeface="+mn-ea"/>
                <a:cs typeface="+mn-cs"/>
              </a:rPr>
              <a:t>, N., Davis, L.W., Beck-Coon, K., &amp; </a:t>
            </a:r>
            <a:r>
              <a:rPr lang="en-AU" sz="1200" kern="1200" dirty="0" err="1" smtClean="0">
                <a:solidFill>
                  <a:schemeClr val="tx1"/>
                </a:solidFill>
                <a:effectLst/>
                <a:latin typeface="+mn-lt"/>
                <a:ea typeface="+mn-ea"/>
                <a:cs typeface="+mn-cs"/>
              </a:rPr>
              <a:t>Doebbeling</a:t>
            </a:r>
            <a:r>
              <a:rPr lang="en-AU" sz="1200" kern="1200" dirty="0" smtClean="0">
                <a:solidFill>
                  <a:schemeClr val="tx1"/>
                </a:solidFill>
                <a:effectLst/>
                <a:latin typeface="+mn-lt"/>
                <a:ea typeface="+mn-ea"/>
                <a:cs typeface="+mn-cs"/>
              </a:rPr>
              <a:t>, C.C. (2009). Compassion fatigue: A review of the research to date and relevance to cancer-care providers. </a:t>
            </a:r>
            <a:r>
              <a:rPr lang="en-AU" sz="1200" i="1" kern="1200" dirty="0" smtClean="0">
                <a:solidFill>
                  <a:schemeClr val="tx1"/>
                </a:solidFill>
                <a:effectLst/>
                <a:latin typeface="+mn-lt"/>
                <a:ea typeface="+mn-ea"/>
                <a:cs typeface="+mn-cs"/>
              </a:rPr>
              <a:t>Journal of Health Psychology</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14</a:t>
            </a:r>
            <a:r>
              <a:rPr lang="en-AU" sz="1200" kern="1200" dirty="0" smtClean="0">
                <a:solidFill>
                  <a:schemeClr val="tx1"/>
                </a:solidFill>
                <a:effectLst/>
                <a:latin typeface="+mn-lt"/>
                <a:ea typeface="+mn-ea"/>
                <a:cs typeface="+mn-cs"/>
              </a:rPr>
              <a:t>(2), 267-277.</a:t>
            </a:r>
          </a:p>
          <a:p>
            <a:r>
              <a:rPr lang="en-AU" sz="1200" kern="1200" dirty="0" smtClean="0">
                <a:solidFill>
                  <a:schemeClr val="tx1"/>
                </a:solidFill>
                <a:effectLst/>
                <a:latin typeface="+mn-lt"/>
                <a:ea typeface="+mn-ea"/>
                <a:cs typeface="+mn-cs"/>
              </a:rPr>
              <a:t>Neff, K. D. (2003). Self-Compassion: An Alternative Conceptualization of a Healthy Attitude Toward Oneself. </a:t>
            </a:r>
            <a:r>
              <a:rPr lang="en-AU" sz="1200" i="1" kern="1200" dirty="0" smtClean="0">
                <a:solidFill>
                  <a:schemeClr val="tx1"/>
                </a:solidFill>
                <a:effectLst/>
                <a:latin typeface="+mn-lt"/>
                <a:ea typeface="+mn-ea"/>
                <a:cs typeface="+mn-cs"/>
              </a:rPr>
              <a:t>Self and Identity, 2</a:t>
            </a:r>
            <a:r>
              <a:rPr lang="en-AU" sz="1200" kern="1200" dirty="0" smtClean="0">
                <a:solidFill>
                  <a:schemeClr val="tx1"/>
                </a:solidFill>
                <a:effectLst/>
                <a:latin typeface="+mn-lt"/>
                <a:ea typeface="+mn-ea"/>
                <a:cs typeface="+mn-cs"/>
              </a:rPr>
              <a:t>(2), 85-101. </a:t>
            </a:r>
          </a:p>
          <a:p>
            <a:r>
              <a:rPr lang="en-AU" sz="1200" kern="1200" dirty="0" smtClean="0">
                <a:solidFill>
                  <a:schemeClr val="tx1"/>
                </a:solidFill>
                <a:effectLst/>
                <a:latin typeface="+mn-lt"/>
                <a:ea typeface="+mn-ea"/>
                <a:cs typeface="+mn-cs"/>
              </a:rPr>
              <a:t>Neff, K. D., Hsieh, Y.-P., &amp; </a:t>
            </a:r>
            <a:r>
              <a:rPr lang="en-AU" sz="1200" kern="1200" dirty="0" err="1" smtClean="0">
                <a:solidFill>
                  <a:schemeClr val="tx1"/>
                </a:solidFill>
                <a:effectLst/>
                <a:latin typeface="+mn-lt"/>
                <a:ea typeface="+mn-ea"/>
                <a:cs typeface="+mn-cs"/>
              </a:rPr>
              <a:t>Dejitterat</a:t>
            </a:r>
            <a:r>
              <a:rPr lang="en-AU" sz="1200" kern="1200" dirty="0" smtClean="0">
                <a:solidFill>
                  <a:schemeClr val="tx1"/>
                </a:solidFill>
                <a:effectLst/>
                <a:latin typeface="+mn-lt"/>
                <a:ea typeface="+mn-ea"/>
                <a:cs typeface="+mn-cs"/>
              </a:rPr>
              <a:t>, K. (2005). Self-compassion, Achievement Goals, and Coping with Academic Failure. </a:t>
            </a:r>
            <a:r>
              <a:rPr lang="en-AU" sz="1200" i="1" kern="1200" dirty="0" smtClean="0">
                <a:solidFill>
                  <a:schemeClr val="tx1"/>
                </a:solidFill>
                <a:effectLst/>
                <a:latin typeface="+mn-lt"/>
                <a:ea typeface="+mn-ea"/>
                <a:cs typeface="+mn-cs"/>
              </a:rPr>
              <a:t>Self and Identity, 4</a:t>
            </a:r>
            <a:r>
              <a:rPr lang="en-AU" sz="1200" kern="1200" dirty="0" smtClean="0">
                <a:solidFill>
                  <a:schemeClr val="tx1"/>
                </a:solidFill>
                <a:effectLst/>
                <a:latin typeface="+mn-lt"/>
                <a:ea typeface="+mn-ea"/>
                <a:cs typeface="+mn-cs"/>
              </a:rPr>
              <a:t>(3), 263-287. </a:t>
            </a:r>
          </a:p>
          <a:p>
            <a:r>
              <a:rPr lang="en-AU" sz="1200" kern="1200" dirty="0" smtClean="0">
                <a:solidFill>
                  <a:schemeClr val="tx1"/>
                </a:solidFill>
                <a:effectLst/>
                <a:latin typeface="+mn-lt"/>
                <a:ea typeface="+mn-ea"/>
                <a:cs typeface="+mn-cs"/>
              </a:rPr>
              <a:t>Neff, K. D., Kirkpatrick, K. L., &amp; Rude, S. S. (2007). Self-compassion and adaptive psychological functioning. </a:t>
            </a:r>
            <a:r>
              <a:rPr lang="en-AU" sz="1200" i="1" kern="1200" dirty="0" smtClean="0">
                <a:solidFill>
                  <a:schemeClr val="tx1"/>
                </a:solidFill>
                <a:effectLst/>
                <a:latin typeface="+mn-lt"/>
                <a:ea typeface="+mn-ea"/>
                <a:cs typeface="+mn-cs"/>
              </a:rPr>
              <a:t>Journal of Research in Personality, 41</a:t>
            </a:r>
            <a:r>
              <a:rPr lang="en-AU" sz="1200" kern="1200" dirty="0" smtClean="0">
                <a:solidFill>
                  <a:schemeClr val="tx1"/>
                </a:solidFill>
                <a:effectLst/>
                <a:latin typeface="+mn-lt"/>
                <a:ea typeface="+mn-ea"/>
                <a:cs typeface="+mn-cs"/>
              </a:rPr>
              <a:t>(1), 139-154. </a:t>
            </a:r>
          </a:p>
          <a:p>
            <a:r>
              <a:rPr lang="en-AU" sz="1200" kern="1200" dirty="0" smtClean="0">
                <a:solidFill>
                  <a:schemeClr val="tx1"/>
                </a:solidFill>
                <a:effectLst/>
                <a:latin typeface="+mn-lt"/>
                <a:ea typeface="+mn-ea"/>
                <a:cs typeface="+mn-cs"/>
              </a:rPr>
              <a:t>Neff, K. D., Rude, S. S., &amp; Kirkpatrick, K. L. (2007). An examination of self-compassion in relation to positive psychological functioning and personality traits. </a:t>
            </a:r>
            <a:r>
              <a:rPr lang="en-AU" sz="1200" i="1" kern="1200" dirty="0" smtClean="0">
                <a:solidFill>
                  <a:schemeClr val="tx1"/>
                </a:solidFill>
                <a:effectLst/>
                <a:latin typeface="+mn-lt"/>
                <a:ea typeface="+mn-ea"/>
                <a:cs typeface="+mn-cs"/>
              </a:rPr>
              <a:t>Journal of Research in Personality, 41</a:t>
            </a:r>
            <a:r>
              <a:rPr lang="en-AU" sz="1200" kern="1200" dirty="0" smtClean="0">
                <a:solidFill>
                  <a:schemeClr val="tx1"/>
                </a:solidFill>
                <a:effectLst/>
                <a:latin typeface="+mn-lt"/>
                <a:ea typeface="+mn-ea"/>
                <a:cs typeface="+mn-cs"/>
              </a:rPr>
              <a:t>(4), 908-916. </a:t>
            </a:r>
          </a:p>
          <a:p>
            <a:r>
              <a:rPr lang="en-AU" sz="1200" kern="1200" dirty="0" smtClean="0">
                <a:solidFill>
                  <a:schemeClr val="tx1"/>
                </a:solidFill>
                <a:effectLst/>
                <a:latin typeface="+mn-lt"/>
                <a:ea typeface="+mn-ea"/>
                <a:cs typeface="+mn-cs"/>
              </a:rPr>
              <a:t>Rafferty A (1996) </a:t>
            </a:r>
            <a:r>
              <a:rPr lang="en-AU" sz="1200" i="1" kern="1200" dirty="0" smtClean="0">
                <a:solidFill>
                  <a:schemeClr val="tx1"/>
                </a:solidFill>
                <a:effectLst/>
                <a:latin typeface="+mn-lt"/>
                <a:ea typeface="+mn-ea"/>
                <a:cs typeface="+mn-cs"/>
              </a:rPr>
              <a:t>The politics of nursing knowledge</a:t>
            </a:r>
            <a:r>
              <a:rPr lang="en-AU" sz="1200" kern="1200" dirty="0" smtClean="0">
                <a:solidFill>
                  <a:schemeClr val="tx1"/>
                </a:solidFill>
                <a:effectLst/>
                <a:latin typeface="+mn-lt"/>
                <a:ea typeface="+mn-ea"/>
                <a:cs typeface="+mn-cs"/>
              </a:rPr>
              <a:t> Routledge London</a:t>
            </a:r>
          </a:p>
          <a:p>
            <a:r>
              <a:rPr lang="en-AU" sz="1200" kern="1200" dirty="0" smtClean="0">
                <a:solidFill>
                  <a:schemeClr val="tx1"/>
                </a:solidFill>
                <a:effectLst/>
                <a:latin typeface="+mn-lt"/>
                <a:ea typeface="+mn-ea"/>
                <a:cs typeface="+mn-cs"/>
              </a:rPr>
              <a:t> </a:t>
            </a:r>
          </a:p>
          <a:p>
            <a:r>
              <a:rPr lang="en-AU" sz="1200" kern="1200" dirty="0" err="1" smtClean="0">
                <a:solidFill>
                  <a:schemeClr val="tx1"/>
                </a:solidFill>
                <a:effectLst/>
                <a:latin typeface="+mn-lt"/>
                <a:ea typeface="+mn-ea"/>
                <a:cs typeface="+mn-cs"/>
              </a:rPr>
              <a:t>Roseman</a:t>
            </a:r>
            <a:r>
              <a:rPr lang="en-AU" sz="1200" kern="1200" dirty="0" smtClean="0">
                <a:solidFill>
                  <a:schemeClr val="tx1"/>
                </a:solidFill>
                <a:effectLst/>
                <a:latin typeface="+mn-lt"/>
                <a:ea typeface="+mn-ea"/>
                <a:cs typeface="+mn-cs"/>
              </a:rPr>
              <a:t>, I. J., &amp; Smith, C. A. (2001). Appraisal theory: Overview, assumptions, varieties, controversies. In K. Scherer &amp; T. Johnstone (Eds.), </a:t>
            </a:r>
            <a:r>
              <a:rPr lang="en-AU" sz="1200" i="1" kern="1200" dirty="0" smtClean="0">
                <a:solidFill>
                  <a:schemeClr val="tx1"/>
                </a:solidFill>
                <a:effectLst/>
                <a:latin typeface="+mn-lt"/>
                <a:ea typeface="+mn-ea"/>
                <a:cs typeface="+mn-cs"/>
              </a:rPr>
              <a:t>Appraisal processes in emotion: Theory, methods, research</a:t>
            </a:r>
            <a:r>
              <a:rPr lang="en-AU" sz="1200" kern="1200" dirty="0" smtClean="0">
                <a:solidFill>
                  <a:schemeClr val="tx1"/>
                </a:solidFill>
                <a:effectLst/>
                <a:latin typeface="+mn-lt"/>
                <a:ea typeface="+mn-ea"/>
                <a:cs typeface="+mn-cs"/>
              </a:rPr>
              <a:t> (pp. 3- 19). New York, NY: Oxford University Press.</a:t>
            </a:r>
          </a:p>
          <a:p>
            <a:r>
              <a:rPr lang="en-AU" sz="1200" kern="1200" dirty="0" smtClean="0">
                <a:solidFill>
                  <a:schemeClr val="tx1"/>
                </a:solidFill>
                <a:effectLst/>
                <a:latin typeface="+mn-lt"/>
                <a:ea typeface="+mn-ea"/>
                <a:cs typeface="+mn-cs"/>
              </a:rPr>
              <a:t>Sabo, B.M. (2006). Compassion fatigue and nursing work: Can we accurately capture the consequences of caring work? </a:t>
            </a:r>
            <a:r>
              <a:rPr lang="en-AU" sz="1200" i="1" kern="1200" dirty="0" smtClean="0">
                <a:solidFill>
                  <a:schemeClr val="tx1"/>
                </a:solidFill>
                <a:effectLst/>
                <a:latin typeface="+mn-lt"/>
                <a:ea typeface="+mn-ea"/>
                <a:cs typeface="+mn-cs"/>
              </a:rPr>
              <a:t>International Journal of Nursing Practice</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12</a:t>
            </a:r>
            <a:r>
              <a:rPr lang="en-AU" sz="1200" kern="1200" dirty="0" smtClean="0">
                <a:solidFill>
                  <a:schemeClr val="tx1"/>
                </a:solidFill>
                <a:effectLst/>
                <a:latin typeface="+mn-lt"/>
                <a:ea typeface="+mn-ea"/>
                <a:cs typeface="+mn-cs"/>
              </a:rPr>
              <a:t>(3), 136-142.</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Watson J, Smith M (2002) Caring science and the science of unitary human beings: a trans-theoretical discourse for nursing knowledge development </a:t>
            </a:r>
            <a:r>
              <a:rPr lang="en-AU" sz="1200" i="1" kern="1200" dirty="0" smtClean="0">
                <a:solidFill>
                  <a:schemeClr val="tx1"/>
                </a:solidFill>
                <a:effectLst/>
                <a:latin typeface="+mn-lt"/>
                <a:ea typeface="+mn-ea"/>
                <a:cs typeface="+mn-cs"/>
              </a:rPr>
              <a:t>Journal of Advanced Nursing</a:t>
            </a:r>
            <a:r>
              <a:rPr lang="en-AU" sz="1200" kern="1200" dirty="0" smtClean="0">
                <a:solidFill>
                  <a:schemeClr val="tx1"/>
                </a:solidFill>
                <a:effectLst/>
                <a:latin typeface="+mn-lt"/>
                <a:ea typeface="+mn-ea"/>
                <a:cs typeface="+mn-cs"/>
              </a:rPr>
              <a:t> 37(5): 452-61</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Wilson, D. S., </a:t>
            </a:r>
            <a:r>
              <a:rPr lang="en-AU" sz="1200" kern="1200" dirty="0" err="1" smtClean="0">
                <a:solidFill>
                  <a:schemeClr val="tx1"/>
                </a:solidFill>
                <a:effectLst/>
                <a:latin typeface="+mn-lt"/>
                <a:ea typeface="+mn-ea"/>
                <a:cs typeface="+mn-cs"/>
              </a:rPr>
              <a:t>Ostrom</a:t>
            </a:r>
            <a:r>
              <a:rPr lang="en-AU" sz="1200" kern="1200" dirty="0" smtClean="0">
                <a:solidFill>
                  <a:schemeClr val="tx1"/>
                </a:solidFill>
                <a:effectLst/>
                <a:latin typeface="+mn-lt"/>
                <a:ea typeface="+mn-ea"/>
                <a:cs typeface="+mn-cs"/>
              </a:rPr>
              <a:t>, E., &amp; Cox, M. E. (2013). Generalizing the core design principles for the efficacy of groups. </a:t>
            </a:r>
            <a:r>
              <a:rPr lang="en-AU" sz="1200" i="1" kern="1200" dirty="0" smtClean="0">
                <a:solidFill>
                  <a:schemeClr val="tx1"/>
                </a:solidFill>
                <a:effectLst/>
                <a:latin typeface="+mn-lt"/>
                <a:ea typeface="+mn-ea"/>
                <a:cs typeface="+mn-cs"/>
              </a:rPr>
              <a:t>Journal of Economic </a:t>
            </a:r>
            <a:r>
              <a:rPr lang="en-AU" sz="1200" i="1" kern="1200" dirty="0" err="1" smtClean="0">
                <a:solidFill>
                  <a:schemeClr val="tx1"/>
                </a:solidFill>
                <a:effectLst/>
                <a:latin typeface="+mn-lt"/>
                <a:ea typeface="+mn-ea"/>
                <a:cs typeface="+mn-cs"/>
              </a:rPr>
              <a:t>Behavior</a:t>
            </a:r>
            <a:r>
              <a:rPr lang="en-AU" sz="1200" i="1" kern="1200" dirty="0" smtClean="0">
                <a:solidFill>
                  <a:schemeClr val="tx1"/>
                </a:solidFill>
                <a:effectLst/>
                <a:latin typeface="+mn-lt"/>
                <a:ea typeface="+mn-ea"/>
                <a:cs typeface="+mn-cs"/>
              </a:rPr>
              <a:t> &amp; Organization, 90, Supplement</a:t>
            </a:r>
            <a:r>
              <a:rPr lang="en-AU" sz="1200" kern="1200" dirty="0" smtClean="0">
                <a:solidFill>
                  <a:schemeClr val="tx1"/>
                </a:solidFill>
                <a:effectLst/>
                <a:latin typeface="+mn-lt"/>
                <a:ea typeface="+mn-ea"/>
                <a:cs typeface="+mn-cs"/>
              </a:rPr>
              <a:t>(0), S21-S32. </a:t>
            </a:r>
            <a:r>
              <a:rPr lang="en-AU" sz="1200" kern="1200" dirty="0" err="1" smtClean="0">
                <a:solidFill>
                  <a:schemeClr val="tx1"/>
                </a:solidFill>
                <a:effectLst/>
                <a:latin typeface="+mn-lt"/>
                <a:ea typeface="+mn-ea"/>
                <a:cs typeface="+mn-cs"/>
              </a:rPr>
              <a:t>doi:http</a:t>
            </a:r>
            <a:r>
              <a:rPr lang="en-AU" sz="1200" kern="1200" dirty="0" smtClean="0">
                <a:solidFill>
                  <a:schemeClr val="tx1"/>
                </a:solidFill>
                <a:effectLst/>
                <a:latin typeface="+mn-lt"/>
                <a:ea typeface="+mn-ea"/>
                <a:cs typeface="+mn-cs"/>
              </a:rPr>
              <a:t>://dx.doi.org/10.1016/j.jebo.2012.12.010</a:t>
            </a:r>
          </a:p>
          <a:p>
            <a:r>
              <a:rPr lang="en-AU" sz="1200" kern="1200" dirty="0" smtClean="0">
                <a:solidFill>
                  <a:schemeClr val="tx1"/>
                </a:solidFill>
                <a:effectLst/>
                <a:latin typeface="+mn-lt"/>
                <a:ea typeface="+mn-ea"/>
                <a:cs typeface="+mn-cs"/>
              </a:rPr>
              <a:t>World Health Organisation (2015) </a:t>
            </a:r>
            <a:r>
              <a:rPr lang="en-AU" sz="1200" i="1" kern="1200" dirty="0" smtClean="0">
                <a:solidFill>
                  <a:schemeClr val="tx1"/>
                </a:solidFill>
                <a:effectLst/>
                <a:latin typeface="+mn-lt"/>
                <a:ea typeface="+mn-ea"/>
                <a:cs typeface="+mn-cs"/>
              </a:rPr>
              <a:t>WHO global strategy on people-centred and integrated health services Interim Report</a:t>
            </a:r>
            <a:r>
              <a:rPr lang="en-AU" sz="1200" kern="1200" dirty="0" smtClean="0">
                <a:solidFill>
                  <a:schemeClr val="tx1"/>
                </a:solidFill>
                <a:effectLst/>
                <a:latin typeface="+mn-lt"/>
                <a:ea typeface="+mn-ea"/>
                <a:cs typeface="+mn-cs"/>
              </a:rPr>
              <a:t> WHO, Service Delivery &amp; Safety, Geneva </a:t>
            </a:r>
          </a:p>
          <a:p>
            <a:r>
              <a:rPr lang="en-AU" sz="1200" kern="1200" dirty="0" smtClean="0">
                <a:solidFill>
                  <a:schemeClr val="tx1"/>
                </a:solidFill>
                <a:effectLst/>
                <a:latin typeface="+mn-lt"/>
                <a:ea typeface="+mn-ea"/>
                <a:cs typeface="+mn-cs"/>
              </a:rPr>
              <a:t>Yu N &amp; Bowen K (2015) </a:t>
            </a:r>
            <a:r>
              <a:rPr lang="en-AU" sz="1200" i="1" kern="1200" dirty="0" smtClean="0">
                <a:solidFill>
                  <a:schemeClr val="tx1"/>
                </a:solidFill>
                <a:effectLst/>
                <a:latin typeface="+mn-lt"/>
                <a:ea typeface="+mn-ea"/>
                <a:cs typeface="+mn-cs"/>
              </a:rPr>
              <a:t>Sydney Local Health District Patient and Family-centred Care Attributes Framework</a:t>
            </a:r>
            <a:r>
              <a:rPr lang="en-AU" sz="1200" kern="1200" dirty="0" smtClean="0">
                <a:solidFill>
                  <a:schemeClr val="tx1"/>
                </a:solidFill>
                <a:effectLst/>
                <a:latin typeface="+mn-lt"/>
                <a:ea typeface="+mn-ea"/>
                <a:cs typeface="+mn-cs"/>
              </a:rPr>
              <a:t>. SLHD, Sydney </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Maybe better to avoid false precision (‘2600 years’), especially since most scholarly dates for the Buddha now put him around 450-400 CE.  This is a  pretty Western reading of what ‘the Buddha taught’ but probably it is what is wanted here.</a:t>
            </a:r>
          </a:p>
          <a:p>
            <a:r>
              <a:rPr lang="en-AU" sz="1200" kern="1200" dirty="0" smtClean="0">
                <a:solidFill>
                  <a:schemeClr val="tx1"/>
                </a:solidFill>
                <a:effectLst/>
                <a:latin typeface="+mn-lt"/>
                <a:ea typeface="+mn-ea"/>
                <a:cs typeface="+mn-cs"/>
              </a:rPr>
              <a:t> This section in particular needs work I think. What is the best evidence that compassion enhances wellbeing?</a:t>
            </a:r>
          </a:p>
          <a:p>
            <a:r>
              <a:rPr lang="en-AU" sz="1200" kern="1200" dirty="0" smtClean="0">
                <a:solidFill>
                  <a:schemeClr val="tx1"/>
                </a:solidFill>
                <a:effectLst/>
                <a:latin typeface="+mn-lt"/>
                <a:ea typeface="+mn-ea"/>
                <a:cs typeface="+mn-cs"/>
              </a:rPr>
              <a:t> I think better to avoid ‘West’ versus ‘East’. As far as I know we’re only talking about Buddhism, so I have specified this, though we certainly could look at other religious and philosophical traditions.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I’m a bit uncomfortable about this, since it treats ‘emotion’ as a universally valid category. In reality the Buddhist categories do not map at all well onto ‘emotion’ and other Western psychological terminology, despite some recent attempts to equate them. But I don’t want to be too picky here.</a:t>
            </a:r>
          </a:p>
          <a:p>
            <a:r>
              <a:rPr lang="en-AU" sz="1200" kern="1200" dirty="0" smtClean="0">
                <a:solidFill>
                  <a:schemeClr val="tx1"/>
                </a:solidFill>
                <a:effectLst/>
                <a:latin typeface="+mn-lt"/>
                <a:ea typeface="+mn-ea"/>
                <a:cs typeface="+mn-cs"/>
              </a:rPr>
              <a:t> I </a:t>
            </a:r>
            <a:r>
              <a:rPr lang="en-AU" sz="1200" kern="1200" dirty="0" err="1" smtClean="0">
                <a:solidFill>
                  <a:schemeClr val="tx1"/>
                </a:solidFill>
                <a:effectLst/>
                <a:latin typeface="+mn-lt"/>
                <a:ea typeface="+mn-ea"/>
                <a:cs typeface="+mn-cs"/>
              </a:rPr>
              <a:t>th</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I assume that all five bullet points here should follow from the “e.g.” so I have restructured accordingly.</a:t>
            </a:r>
          </a:p>
          <a:p>
            <a:r>
              <a:rPr lang="en-AU" sz="1200" kern="1200" dirty="0" smtClean="0">
                <a:solidFill>
                  <a:schemeClr val="tx1"/>
                </a:solidFill>
                <a:effectLst/>
                <a:latin typeface="+mn-lt"/>
                <a:ea typeface="+mn-ea"/>
                <a:cs typeface="+mn-cs"/>
              </a:rPr>
              <a:t> Note that this only has to be one line.</a:t>
            </a:r>
          </a:p>
          <a:p>
            <a:endParaRPr lang="en-AU" dirty="0"/>
          </a:p>
        </p:txBody>
      </p:sp>
      <p:sp>
        <p:nvSpPr>
          <p:cNvPr id="4" name="Slide Number Placeholder 3"/>
          <p:cNvSpPr>
            <a:spLocks noGrp="1"/>
          </p:cNvSpPr>
          <p:nvPr>
            <p:ph type="sldNum" sz="quarter" idx="10"/>
          </p:nvPr>
        </p:nvSpPr>
        <p:spPr/>
        <p:txBody>
          <a:bodyPr/>
          <a:lstStyle/>
          <a:p>
            <a:fld id="{1CC10DB1-53AB-4968-B0D4-5AB7D08949C4}" type="slidenum">
              <a:rPr lang="en-AU" smtClean="0"/>
              <a:t>37</a:t>
            </a:fld>
            <a:endParaRPr lang="en-AU"/>
          </a:p>
        </p:txBody>
      </p:sp>
    </p:spTree>
    <p:extLst>
      <p:ext uri="{BB962C8B-B14F-4D97-AF65-F5344CB8AC3E}">
        <p14:creationId xmlns:p14="http://schemas.microsoft.com/office/powerpoint/2010/main" val="178694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4</a:t>
            </a:fld>
            <a:endParaRPr lang="en-AU"/>
          </a:p>
        </p:txBody>
      </p:sp>
    </p:spTree>
    <p:extLst>
      <p:ext uri="{BB962C8B-B14F-4D97-AF65-F5344CB8AC3E}">
        <p14:creationId xmlns:p14="http://schemas.microsoft.com/office/powerpoint/2010/main" val="57733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 meta-analysis by Parks and Steelman (2008) found that in a range of studies, participation</a:t>
            </a:r>
          </a:p>
          <a:p>
            <a:r>
              <a:rPr lang="en-AU" sz="1200" b="0" i="0" u="none" strike="noStrike" kern="1200" baseline="0" dirty="0" smtClean="0">
                <a:solidFill>
                  <a:schemeClr val="tx1"/>
                </a:solidFill>
                <a:latin typeface="+mn-lt"/>
                <a:ea typeface="+mn-ea"/>
                <a:cs typeface="+mn-cs"/>
              </a:rPr>
              <a:t>in organizational wellness programs was linked to reduced stress levels, lower </a:t>
            </a:r>
            <a:r>
              <a:rPr lang="en-AU" sz="1200" b="0" i="0" u="none" strike="noStrike" kern="1200" baseline="0" dirty="0" err="1" smtClean="0">
                <a:solidFill>
                  <a:schemeClr val="tx1"/>
                </a:solidFill>
                <a:latin typeface="+mn-lt"/>
                <a:ea typeface="+mn-ea"/>
                <a:cs typeface="+mn-cs"/>
              </a:rPr>
              <a:t>abenteeism</a:t>
            </a:r>
            <a:r>
              <a:rPr lang="en-AU" sz="1200" b="0" i="0" u="none" strike="noStrike" kern="1200" baseline="0" dirty="0" smtClean="0">
                <a:solidFill>
                  <a:schemeClr val="tx1"/>
                </a:solidFill>
                <a:latin typeface="+mn-lt"/>
                <a:ea typeface="+mn-ea"/>
                <a:cs typeface="+mn-cs"/>
              </a:rPr>
              <a:t>,</a:t>
            </a:r>
          </a:p>
          <a:p>
            <a:r>
              <a:rPr lang="en-AU" sz="1200" b="0" i="0" u="none" strike="noStrike" kern="1200" baseline="0" dirty="0" smtClean="0">
                <a:solidFill>
                  <a:schemeClr val="tx1"/>
                </a:solidFill>
                <a:latin typeface="+mn-lt"/>
                <a:ea typeface="+mn-ea"/>
                <a:cs typeface="+mn-cs"/>
              </a:rPr>
              <a:t>higher job satisfaction and increased productivity. Previous research has also shown that</a:t>
            </a:r>
          </a:p>
          <a:p>
            <a:r>
              <a:rPr lang="en-AU" sz="1200" b="0" i="0" u="none" strike="noStrike" kern="1200" baseline="0" dirty="0" smtClean="0">
                <a:solidFill>
                  <a:schemeClr val="tx1"/>
                </a:solidFill>
                <a:latin typeface="+mn-lt"/>
                <a:ea typeface="+mn-ea"/>
                <a:cs typeface="+mn-cs"/>
              </a:rPr>
              <a:t>employee engagement contributes to key performance indicators, e.g. customer satisfaction,</a:t>
            </a:r>
          </a:p>
          <a:p>
            <a:r>
              <a:rPr lang="en-AU" sz="1200" b="0" i="0" u="none" strike="noStrike" kern="1200" baseline="0" dirty="0" smtClean="0">
                <a:solidFill>
                  <a:schemeClr val="tx1"/>
                </a:solidFill>
                <a:latin typeface="+mn-lt"/>
                <a:ea typeface="+mn-ea"/>
                <a:cs typeface="+mn-cs"/>
              </a:rPr>
              <a:t>productivity, profitability, employee turnover and sickness related absence (Harter, Schmidt</a:t>
            </a:r>
          </a:p>
          <a:p>
            <a:r>
              <a:rPr lang="en-AU" sz="1200" b="0" i="0" u="none" strike="noStrike" kern="1200" baseline="0" dirty="0" smtClean="0">
                <a:solidFill>
                  <a:schemeClr val="tx1"/>
                </a:solidFill>
                <a:latin typeface="+mn-lt"/>
                <a:ea typeface="+mn-ea"/>
                <a:cs typeface="+mn-cs"/>
              </a:rPr>
              <a:t>&amp; Hayes, 2002).</a:t>
            </a:r>
            <a:endParaRPr lang="en-AU" dirty="0"/>
          </a:p>
        </p:txBody>
      </p:sp>
      <p:sp>
        <p:nvSpPr>
          <p:cNvPr id="4" name="Slide Number Placeholder 3"/>
          <p:cNvSpPr>
            <a:spLocks noGrp="1"/>
          </p:cNvSpPr>
          <p:nvPr>
            <p:ph type="sldNum" sz="quarter" idx="10"/>
          </p:nvPr>
        </p:nvSpPr>
        <p:spPr/>
        <p:txBody>
          <a:bodyPr/>
          <a:lstStyle/>
          <a:p>
            <a:fld id="{1CC10DB1-53AB-4968-B0D4-5AB7D08949C4}" type="slidenum">
              <a:rPr lang="en-AU" smtClean="0"/>
              <a:t>5</a:t>
            </a:fld>
            <a:endParaRPr lang="en-AU"/>
          </a:p>
        </p:txBody>
      </p:sp>
    </p:spTree>
    <p:extLst>
      <p:ext uri="{BB962C8B-B14F-4D97-AF65-F5344CB8AC3E}">
        <p14:creationId xmlns:p14="http://schemas.microsoft.com/office/powerpoint/2010/main" val="39509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6</a:t>
            </a:fld>
            <a:endParaRPr lang="en-AU"/>
          </a:p>
        </p:txBody>
      </p:sp>
    </p:spTree>
    <p:extLst>
      <p:ext uri="{BB962C8B-B14F-4D97-AF65-F5344CB8AC3E}">
        <p14:creationId xmlns:p14="http://schemas.microsoft.com/office/powerpoint/2010/main" val="179899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7</a:t>
            </a:fld>
            <a:endParaRPr lang="en-AU"/>
          </a:p>
        </p:txBody>
      </p:sp>
    </p:spTree>
    <p:extLst>
      <p:ext uri="{BB962C8B-B14F-4D97-AF65-F5344CB8AC3E}">
        <p14:creationId xmlns:p14="http://schemas.microsoft.com/office/powerpoint/2010/main" val="170802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8</a:t>
            </a:fld>
            <a:endParaRPr lang="en-AU"/>
          </a:p>
        </p:txBody>
      </p:sp>
    </p:spTree>
    <p:extLst>
      <p:ext uri="{BB962C8B-B14F-4D97-AF65-F5344CB8AC3E}">
        <p14:creationId xmlns:p14="http://schemas.microsoft.com/office/powerpoint/2010/main" val="356437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1E889A2-EEAC-4227-85AA-D3B3D18650D6}" type="slidenum">
              <a:rPr lang="en-AU" smtClean="0"/>
              <a:t>9</a:t>
            </a:fld>
            <a:endParaRPr lang="en-AU"/>
          </a:p>
        </p:txBody>
      </p:sp>
    </p:spTree>
    <p:extLst>
      <p:ext uri="{BB962C8B-B14F-4D97-AF65-F5344CB8AC3E}">
        <p14:creationId xmlns:p14="http://schemas.microsoft.com/office/powerpoint/2010/main" val="263347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B3C73B4-55EE-4EAF-9D65-EF52F797E121}" type="datetimeFigureOut">
              <a:rPr lang="en-AU" smtClean="0"/>
              <a:t>30/10/2015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344122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3C73B4-55EE-4EAF-9D65-EF52F797E121}" type="datetimeFigureOut">
              <a:rPr lang="en-AU" smtClean="0"/>
              <a:t>30/10/2015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227867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3C73B4-55EE-4EAF-9D65-EF52F797E121}" type="datetimeFigureOut">
              <a:rPr lang="en-AU" smtClean="0"/>
              <a:t>30/10/2015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163581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B3C73B4-55EE-4EAF-9D65-EF52F797E121}" type="datetimeFigureOut">
              <a:rPr lang="en-AU" smtClean="0"/>
              <a:t>30/10/2015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173947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3C73B4-55EE-4EAF-9D65-EF52F797E121}" type="datetimeFigureOut">
              <a:rPr lang="en-AU" smtClean="0"/>
              <a:t>30/10/2015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32497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B3C73B4-55EE-4EAF-9D65-EF52F797E121}" type="datetimeFigureOut">
              <a:rPr lang="en-AU" smtClean="0"/>
              <a:t>30/10/2015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138702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B3C73B4-55EE-4EAF-9D65-EF52F797E121}" type="datetimeFigureOut">
              <a:rPr lang="en-AU" smtClean="0"/>
              <a:t>30/10/2015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209196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B3C73B4-55EE-4EAF-9D65-EF52F797E121}" type="datetimeFigureOut">
              <a:rPr lang="en-AU" smtClean="0"/>
              <a:t>30/10/2015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40151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C73B4-55EE-4EAF-9D65-EF52F797E121}" type="datetimeFigureOut">
              <a:rPr lang="en-AU" smtClean="0"/>
              <a:t>30/10/2015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14208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C73B4-55EE-4EAF-9D65-EF52F797E121}" type="datetimeFigureOut">
              <a:rPr lang="en-AU" smtClean="0"/>
              <a:t>30/10/2015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30941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C73B4-55EE-4EAF-9D65-EF52F797E121}" type="datetimeFigureOut">
              <a:rPr lang="en-AU" smtClean="0"/>
              <a:t>30/10/2015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C186D1-3745-4BAE-B900-115BC8EB7513}" type="slidenum">
              <a:rPr lang="en-AU" smtClean="0"/>
              <a:t>‹#›</a:t>
            </a:fld>
            <a:endParaRPr lang="en-AU"/>
          </a:p>
        </p:txBody>
      </p:sp>
    </p:spTree>
    <p:extLst>
      <p:ext uri="{BB962C8B-B14F-4D97-AF65-F5344CB8AC3E}">
        <p14:creationId xmlns:p14="http://schemas.microsoft.com/office/powerpoint/2010/main" val="92729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C73B4-55EE-4EAF-9D65-EF52F797E121}" type="datetimeFigureOut">
              <a:rPr lang="en-AU" smtClean="0"/>
              <a:t>30/10/2015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186D1-3745-4BAE-B900-115BC8EB7513}" type="slidenum">
              <a:rPr lang="en-AU" smtClean="0"/>
              <a:t>‹#›</a:t>
            </a:fld>
            <a:endParaRPr lang="en-AU"/>
          </a:p>
        </p:txBody>
      </p:sp>
    </p:spTree>
    <p:extLst>
      <p:ext uri="{BB962C8B-B14F-4D97-AF65-F5344CB8AC3E}">
        <p14:creationId xmlns:p14="http://schemas.microsoft.com/office/powerpoint/2010/main" val="382178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3.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ved=0CAcQjRxqFQoTCNuFsfj5i8gCFcqalAodxeUFEw&amp;url=http://www.marketingempire.co.uk/oldwebsite4/the-seven-stages-of-the-marketing-funnel/&amp;psig=AFQjCNHrCeylEPzcZHoq9PItlv4YaGaH4w&amp;ust=144305632400918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mailto:nickolas.yu@sswahs.nsw.gov.au" TargetMode="External"/><Relationship Id="rId7"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3981"/>
            <a:ext cx="9144000" cy="55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5603"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1768" cy="17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5604" name="Rectangle 3"/>
          <p:cNvSpPr>
            <a:spLocks/>
          </p:cNvSpPr>
          <p:nvPr/>
        </p:nvSpPr>
        <p:spPr bwMode="auto">
          <a:xfrm>
            <a:off x="109389" y="5589984"/>
            <a:ext cx="2950443"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8" tIns="26788" rIns="26788" bIns="26788"/>
          <a:lstStyle>
            <a:lvl1pPr algn="ctr" eaLnBrk="0" hangingPunct="0">
              <a:spcBef>
                <a:spcPts val="1100"/>
              </a:spcBef>
              <a:defRPr sz="4400">
                <a:solidFill>
                  <a:srgbClr val="878787"/>
                </a:solidFill>
                <a:latin typeface="Lucida Grande" charset="0"/>
                <a:ea typeface="ヒラギノ角ゴ ProN W3" charset="0"/>
                <a:cs typeface="ヒラギノ角ゴ ProN W3" charset="0"/>
                <a:sym typeface="Lucida Grande" charset="0"/>
              </a:defRPr>
            </a:lvl1pPr>
            <a:lvl2pPr marL="742950" indent="-285750" algn="ctr" eaLnBrk="0" hangingPunct="0">
              <a:spcBef>
                <a:spcPts val="1000"/>
              </a:spcBef>
              <a:defRPr sz="3800">
                <a:solidFill>
                  <a:srgbClr val="878787"/>
                </a:solidFill>
                <a:latin typeface="Lucida Grande" charset="0"/>
                <a:ea typeface="ヒラギノ角ゴ ProN W3" charset="0"/>
                <a:cs typeface="ヒラギノ角ゴ ProN W3" charset="0"/>
                <a:sym typeface="Lucida Grande" charset="0"/>
              </a:defRPr>
            </a:lvl2pPr>
            <a:lvl3pPr marL="1143000" indent="-228600" algn="ctr" eaLnBrk="0" hangingPunct="0">
              <a:spcBef>
                <a:spcPts val="900"/>
              </a:spcBef>
              <a:defRPr sz="3400">
                <a:solidFill>
                  <a:srgbClr val="878787"/>
                </a:solidFill>
                <a:latin typeface="Lucida Grande" charset="0"/>
                <a:ea typeface="ヒラギノ角ゴ ProN W3" charset="0"/>
                <a:cs typeface="ヒラギノ角ゴ ProN W3" charset="0"/>
                <a:sym typeface="Lucida Grande" charset="0"/>
              </a:defRPr>
            </a:lvl3pPr>
            <a:lvl4pPr marL="1600200" indent="-228600" algn="ctr" eaLnBrk="0" hangingPunct="0">
              <a:spcBef>
                <a:spcPts val="700"/>
              </a:spcBef>
              <a:defRPr sz="2800">
                <a:solidFill>
                  <a:srgbClr val="878787"/>
                </a:solidFill>
                <a:latin typeface="Lucida Grande" charset="0"/>
                <a:ea typeface="ヒラギノ角ゴ ProN W3" charset="0"/>
                <a:cs typeface="ヒラギノ角ゴ ProN W3" charset="0"/>
                <a:sym typeface="Lucida Grande" charset="0"/>
              </a:defRPr>
            </a:lvl4pPr>
            <a:lvl5pPr marL="2057400" indent="-228600" algn="ctr" eaLnBrk="0" hangingPunct="0">
              <a:spcBef>
                <a:spcPts val="700"/>
              </a:spcBef>
              <a:defRPr sz="2800">
                <a:solidFill>
                  <a:srgbClr val="878787"/>
                </a:solidFill>
                <a:latin typeface="Lucida Grande" charset="0"/>
                <a:ea typeface="ヒラギノ角ゴ ProN W3" charset="0"/>
                <a:cs typeface="ヒラギノ角ゴ ProN W3" charset="0"/>
                <a:sym typeface="Lucida Grande" charset="0"/>
              </a:defRPr>
            </a:lvl5pPr>
            <a:lvl6pPr marL="2514600" indent="-228600" algn="ctr" eaLnBrk="0" fontAlgn="base" hangingPunct="0">
              <a:spcBef>
                <a:spcPts val="700"/>
              </a:spcBef>
              <a:spcAft>
                <a:spcPct val="0"/>
              </a:spcAft>
              <a:defRPr sz="2800">
                <a:solidFill>
                  <a:srgbClr val="878787"/>
                </a:solidFill>
                <a:latin typeface="Lucida Grande" charset="0"/>
                <a:ea typeface="ヒラギノ角ゴ ProN W3" charset="0"/>
                <a:cs typeface="ヒラギノ角ゴ ProN W3" charset="0"/>
                <a:sym typeface="Lucida Grande" charset="0"/>
              </a:defRPr>
            </a:lvl6pPr>
            <a:lvl7pPr marL="2971800" indent="-228600" algn="ctr" eaLnBrk="0" fontAlgn="base" hangingPunct="0">
              <a:spcBef>
                <a:spcPts val="700"/>
              </a:spcBef>
              <a:spcAft>
                <a:spcPct val="0"/>
              </a:spcAft>
              <a:defRPr sz="2800">
                <a:solidFill>
                  <a:srgbClr val="878787"/>
                </a:solidFill>
                <a:latin typeface="Lucida Grande" charset="0"/>
                <a:ea typeface="ヒラギノ角ゴ ProN W3" charset="0"/>
                <a:cs typeface="ヒラギノ角ゴ ProN W3" charset="0"/>
                <a:sym typeface="Lucida Grande" charset="0"/>
              </a:defRPr>
            </a:lvl7pPr>
            <a:lvl8pPr marL="3429000" indent="-228600" algn="ctr" eaLnBrk="0" fontAlgn="base" hangingPunct="0">
              <a:spcBef>
                <a:spcPts val="700"/>
              </a:spcBef>
              <a:spcAft>
                <a:spcPct val="0"/>
              </a:spcAft>
              <a:defRPr sz="2800">
                <a:solidFill>
                  <a:srgbClr val="878787"/>
                </a:solidFill>
                <a:latin typeface="Lucida Grande" charset="0"/>
                <a:ea typeface="ヒラギノ角ゴ ProN W3" charset="0"/>
                <a:cs typeface="ヒラギノ角ゴ ProN W3" charset="0"/>
                <a:sym typeface="Lucida Grande" charset="0"/>
              </a:defRPr>
            </a:lvl8pPr>
            <a:lvl9pPr marL="3886200" indent="-228600" algn="ctr" eaLnBrk="0" fontAlgn="base" hangingPunct="0">
              <a:spcBef>
                <a:spcPts val="700"/>
              </a:spcBef>
              <a:spcAft>
                <a:spcPct val="0"/>
              </a:spcAft>
              <a:defRPr sz="2800">
                <a:solidFill>
                  <a:srgbClr val="878787"/>
                </a:solidFill>
                <a:latin typeface="Lucida Grande" charset="0"/>
                <a:ea typeface="ヒラギノ角ゴ ProN W3" charset="0"/>
                <a:cs typeface="ヒラギノ角ゴ ProN W3" charset="0"/>
                <a:sym typeface="Lucida Grande" charset="0"/>
              </a:defRPr>
            </a:lvl9pPr>
          </a:lstStyle>
          <a:p>
            <a:pPr eaLnBrk="1" hangingPunct="1">
              <a:lnSpc>
                <a:spcPct val="120000"/>
              </a:lnSpc>
              <a:spcBef>
                <a:spcPct val="0"/>
              </a:spcBef>
            </a:pPr>
            <a:r>
              <a:rPr lang="en-US" altLang="en-US" sz="1100" b="1" dirty="0">
                <a:solidFill>
                  <a:srgbClr val="7030A0"/>
                </a:solidFill>
                <a:ea typeface="Lucida Grande" charset="0"/>
                <a:cs typeface="Lucida Grande" charset="0"/>
              </a:rPr>
              <a:t>By Nickolas Yu, Program Manager </a:t>
            </a:r>
            <a:r>
              <a:rPr lang="en-US" altLang="en-US" sz="1100" b="1" dirty="0" smtClean="0">
                <a:solidFill>
                  <a:srgbClr val="7030A0"/>
                </a:solidFill>
                <a:ea typeface="Lucida Grande" charset="0"/>
                <a:cs typeface="Lucida Grande" charset="0"/>
              </a:rPr>
              <a:t>-  </a:t>
            </a:r>
            <a:r>
              <a:rPr lang="en-US" altLang="en-US" sz="1100" b="1" dirty="0">
                <a:solidFill>
                  <a:srgbClr val="7030A0"/>
                </a:solidFill>
                <a:ea typeface="Lucida Grande" charset="0"/>
                <a:cs typeface="Lucida Grande" charset="0"/>
              </a:rPr>
              <a:t>Staff wellness &amp; Patient &amp; Family-</a:t>
            </a:r>
            <a:r>
              <a:rPr lang="en-US" altLang="en-US" sz="1100" b="1" dirty="0" err="1">
                <a:solidFill>
                  <a:srgbClr val="7030A0"/>
                </a:solidFill>
                <a:ea typeface="Lucida Grande" charset="0"/>
                <a:cs typeface="Lucida Grande" charset="0"/>
              </a:rPr>
              <a:t>centred</a:t>
            </a:r>
            <a:r>
              <a:rPr lang="en-US" altLang="en-US" sz="1100" b="1" dirty="0">
                <a:solidFill>
                  <a:srgbClr val="7030A0"/>
                </a:solidFill>
                <a:ea typeface="Lucida Grande" charset="0"/>
                <a:cs typeface="Lucida Grande" charset="0"/>
              </a:rPr>
              <a:t> care. Sydney Local Health District. </a:t>
            </a:r>
          </a:p>
          <a:p>
            <a:pPr eaLnBrk="1" hangingPunct="1">
              <a:lnSpc>
                <a:spcPct val="120000"/>
              </a:lnSpc>
              <a:spcBef>
                <a:spcPct val="0"/>
              </a:spcBef>
            </a:pPr>
            <a:r>
              <a:rPr lang="en-US" altLang="en-US" sz="1100" b="1" dirty="0" smtClean="0">
                <a:solidFill>
                  <a:schemeClr val="tx1"/>
                </a:solidFill>
                <a:ea typeface="Lucida Grande" charset="0"/>
                <a:cs typeface="Lucida Grande" charset="0"/>
              </a:rPr>
              <a:t>Presentation </a:t>
            </a:r>
            <a:r>
              <a:rPr lang="en-US" altLang="en-US" sz="1100" b="1" dirty="0">
                <a:solidFill>
                  <a:schemeClr val="tx1"/>
                </a:solidFill>
                <a:ea typeface="Lucida Grande" charset="0"/>
                <a:cs typeface="Lucida Grande" charset="0"/>
              </a:rPr>
              <a:t>for </a:t>
            </a:r>
            <a:r>
              <a:rPr lang="en-US" altLang="en-US" sz="1100" b="1" dirty="0" smtClean="0">
                <a:solidFill>
                  <a:schemeClr val="tx1"/>
                </a:solidFill>
                <a:ea typeface="Lucida Grande" charset="0"/>
                <a:cs typeface="Lucida Grande" charset="0"/>
              </a:rPr>
              <a:t>NSW Innovation and Health Symposium, November 2015</a:t>
            </a:r>
          </a:p>
          <a:p>
            <a:pPr eaLnBrk="1" hangingPunct="1">
              <a:lnSpc>
                <a:spcPct val="120000"/>
              </a:lnSpc>
              <a:spcBef>
                <a:spcPct val="0"/>
              </a:spcBef>
            </a:pPr>
            <a:endParaRPr lang="en-US" altLang="en-US" sz="1100" b="1" dirty="0">
              <a:solidFill>
                <a:schemeClr val="tx1"/>
              </a:solidFill>
              <a:ea typeface="Lucida Grande" charset="0"/>
              <a:cs typeface="Lucida Grande" charset="0"/>
            </a:endParaRPr>
          </a:p>
        </p:txBody>
      </p:sp>
    </p:spTree>
    <p:extLst>
      <p:ext uri="{BB962C8B-B14F-4D97-AF65-F5344CB8AC3E}">
        <p14:creationId xmlns:p14="http://schemas.microsoft.com/office/powerpoint/2010/main" val="91706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 y="114971"/>
            <a:ext cx="8929688" cy="66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244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3678" y="3916784"/>
            <a:ext cx="209847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1"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6913" y="3093021"/>
            <a:ext cx="1271364"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2"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574" y="6266408"/>
            <a:ext cx="1480096"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3" name="Picture 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68" y="3884414"/>
            <a:ext cx="198015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4" name="Picture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386" y="5543103"/>
            <a:ext cx="2735833" cy="71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5" name="Picture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3236" y="5537523"/>
            <a:ext cx="1943323" cy="73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6" name="Picture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680" y="2111871"/>
            <a:ext cx="2109639" cy="68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777" name="Picture 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2778" name="Picture 9"/>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87440" y="2187773"/>
            <a:ext cx="2068339"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9" name="Rectangle 10"/>
          <p:cNvSpPr>
            <a:spLocks/>
          </p:cNvSpPr>
          <p:nvPr/>
        </p:nvSpPr>
        <p:spPr bwMode="auto">
          <a:xfrm>
            <a:off x="155153" y="2799457"/>
            <a:ext cx="241101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dirty="0">
                <a:solidFill>
                  <a:schemeClr val="tx1"/>
                </a:solidFill>
                <a:ea typeface="Gill Sans" charset="0"/>
                <a:cs typeface="Gill Sans" charset="0"/>
              </a:rPr>
              <a:t>Mindful, compassionate </a:t>
            </a:r>
          </a:p>
          <a:p>
            <a:pPr eaLnBrk="1" hangingPunct="1"/>
            <a:r>
              <a:rPr lang="en-US" altLang="en-US" sz="1700" dirty="0">
                <a:solidFill>
                  <a:schemeClr val="tx1"/>
                </a:solidFill>
                <a:ea typeface="Gill Sans" charset="0"/>
                <a:cs typeface="Gill Sans" charset="0"/>
              </a:rPr>
              <a:t>presence skills</a:t>
            </a:r>
          </a:p>
        </p:txBody>
      </p:sp>
      <p:sp>
        <p:nvSpPr>
          <p:cNvPr id="32780" name="Rectangle 11"/>
          <p:cNvSpPr>
            <a:spLocks/>
          </p:cNvSpPr>
          <p:nvPr/>
        </p:nvSpPr>
        <p:spPr bwMode="auto">
          <a:xfrm>
            <a:off x="294680" y="4568651"/>
            <a:ext cx="158055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Wellness &amp; </a:t>
            </a:r>
          </a:p>
          <a:p>
            <a:pPr eaLnBrk="1" hangingPunct="1"/>
            <a:r>
              <a:rPr lang="en-US" altLang="en-US" sz="1700">
                <a:solidFill>
                  <a:schemeClr val="tx1"/>
                </a:solidFill>
                <a:ea typeface="Gill Sans" charset="0"/>
                <a:cs typeface="Gill Sans" charset="0"/>
              </a:rPr>
              <a:t>resilience skills</a:t>
            </a:r>
          </a:p>
        </p:txBody>
      </p:sp>
      <p:sp>
        <p:nvSpPr>
          <p:cNvPr id="32781" name="Rectangle 12"/>
          <p:cNvSpPr>
            <a:spLocks/>
          </p:cNvSpPr>
          <p:nvPr/>
        </p:nvSpPr>
        <p:spPr bwMode="auto">
          <a:xfrm>
            <a:off x="3152180" y="2799457"/>
            <a:ext cx="241101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Personalised </a:t>
            </a:r>
          </a:p>
          <a:p>
            <a:pPr eaLnBrk="1" hangingPunct="1"/>
            <a:r>
              <a:rPr lang="en-US" altLang="en-US" sz="1700">
                <a:solidFill>
                  <a:schemeClr val="tx1"/>
                </a:solidFill>
                <a:ea typeface="Gill Sans" charset="0"/>
                <a:cs typeface="Gill Sans" charset="0"/>
              </a:rPr>
              <a:t>care skills</a:t>
            </a:r>
          </a:p>
        </p:txBody>
      </p:sp>
      <p:sp>
        <p:nvSpPr>
          <p:cNvPr id="32782" name="Rectangle 13"/>
          <p:cNvSpPr>
            <a:spLocks/>
          </p:cNvSpPr>
          <p:nvPr/>
        </p:nvSpPr>
        <p:spPr bwMode="auto">
          <a:xfrm>
            <a:off x="3152180" y="4638972"/>
            <a:ext cx="241101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Coaching &amp; </a:t>
            </a:r>
          </a:p>
          <a:p>
            <a:pPr eaLnBrk="1" hangingPunct="1"/>
            <a:r>
              <a:rPr lang="en-US" altLang="en-US" sz="1700">
                <a:solidFill>
                  <a:schemeClr val="tx1"/>
                </a:solidFill>
                <a:ea typeface="Gill Sans" charset="0"/>
                <a:cs typeface="Gill Sans" charset="0"/>
              </a:rPr>
              <a:t>enabling skills</a:t>
            </a:r>
          </a:p>
        </p:txBody>
      </p:sp>
      <p:sp>
        <p:nvSpPr>
          <p:cNvPr id="32783" name="Rectangle 14"/>
          <p:cNvSpPr>
            <a:spLocks/>
          </p:cNvSpPr>
          <p:nvPr/>
        </p:nvSpPr>
        <p:spPr bwMode="auto">
          <a:xfrm>
            <a:off x="6491883" y="3853160"/>
            <a:ext cx="2411016"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Compassionate, </a:t>
            </a:r>
          </a:p>
          <a:p>
            <a:pPr eaLnBrk="1" hangingPunct="1"/>
            <a:r>
              <a:rPr lang="en-US" altLang="en-US" sz="1700">
                <a:solidFill>
                  <a:schemeClr val="tx1"/>
                </a:solidFill>
                <a:ea typeface="Gill Sans" charset="0"/>
                <a:cs typeface="Gill Sans" charset="0"/>
              </a:rPr>
              <a:t>Patient-centred</a:t>
            </a:r>
          </a:p>
          <a:p>
            <a:pPr eaLnBrk="1" hangingPunct="1"/>
            <a:r>
              <a:rPr lang="en-US" altLang="en-US" sz="1700">
                <a:solidFill>
                  <a:schemeClr val="tx1"/>
                </a:solidFill>
                <a:ea typeface="Gill Sans" charset="0"/>
                <a:cs typeface="Gill Sans" charset="0"/>
              </a:rPr>
              <a:t>Respectful care</a:t>
            </a:r>
          </a:p>
        </p:txBody>
      </p:sp>
      <p:sp>
        <p:nvSpPr>
          <p:cNvPr id="32784" name="Line 15"/>
          <p:cNvSpPr>
            <a:spLocks noChangeShapeType="1"/>
          </p:cNvSpPr>
          <p:nvPr/>
        </p:nvSpPr>
        <p:spPr bwMode="auto">
          <a:xfrm flipH="1">
            <a:off x="5206008" y="3825255"/>
            <a:ext cx="1062633" cy="10046"/>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32785" name="Line 16"/>
          <p:cNvSpPr>
            <a:spLocks noChangeShapeType="1"/>
          </p:cNvSpPr>
          <p:nvPr/>
        </p:nvSpPr>
        <p:spPr bwMode="auto">
          <a:xfrm rot="10800000" flipH="1">
            <a:off x="0" y="5387951"/>
            <a:ext cx="9142884" cy="1562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AU"/>
          </a:p>
        </p:txBody>
      </p:sp>
      <p:sp>
        <p:nvSpPr>
          <p:cNvPr id="32786" name="Rectangle 17"/>
          <p:cNvSpPr>
            <a:spLocks/>
          </p:cNvSpPr>
          <p:nvPr/>
        </p:nvSpPr>
        <p:spPr bwMode="auto">
          <a:xfrm>
            <a:off x="294680" y="6451699"/>
            <a:ext cx="2411016"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Compassion ‘Think tank’</a:t>
            </a:r>
          </a:p>
        </p:txBody>
      </p:sp>
      <p:sp>
        <p:nvSpPr>
          <p:cNvPr id="32787" name="Rectangle 18"/>
          <p:cNvSpPr>
            <a:spLocks/>
          </p:cNvSpPr>
          <p:nvPr/>
        </p:nvSpPr>
        <p:spPr bwMode="auto">
          <a:xfrm>
            <a:off x="3375422" y="6460629"/>
            <a:ext cx="2411016"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Research collaboration</a:t>
            </a:r>
          </a:p>
        </p:txBody>
      </p:sp>
      <p:sp>
        <p:nvSpPr>
          <p:cNvPr id="32788" name="Rectangle 19"/>
          <p:cNvSpPr>
            <a:spLocks/>
          </p:cNvSpPr>
          <p:nvPr/>
        </p:nvSpPr>
        <p:spPr bwMode="auto">
          <a:xfrm>
            <a:off x="6277570" y="5648027"/>
            <a:ext cx="241101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ea typeface="Gill Sans" charset="0"/>
                <a:cs typeface="Gill Sans" charset="0"/>
              </a:rPr>
              <a:t>Support &amp; specialised programs eg:</a:t>
            </a:r>
          </a:p>
        </p:txBody>
      </p:sp>
      <p:sp>
        <p:nvSpPr>
          <p:cNvPr id="22" name="Oval 21"/>
          <p:cNvSpPr/>
          <p:nvPr/>
        </p:nvSpPr>
        <p:spPr>
          <a:xfrm>
            <a:off x="38563" y="1894526"/>
            <a:ext cx="2461230" cy="997260"/>
          </a:xfrm>
          <a:prstGeom prst="ellipse">
            <a:avLst/>
          </a:prstGeom>
          <a:noFill/>
          <a:ln w="508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1021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7" name="Rectangle 2"/>
          <p:cNvSpPr>
            <a:spLocks noGrp="1" noChangeArrowheads="1"/>
          </p:cNvSpPr>
          <p:nvPr>
            <p:ph type="title"/>
          </p:nvPr>
        </p:nvSpPr>
        <p:spPr>
          <a:xfrm>
            <a:off x="2134195" y="1795411"/>
            <a:ext cx="4875609" cy="5080992"/>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800" b="1" dirty="0" smtClean="0"/>
              <a:t>ABOUT THE PROGRAM</a:t>
            </a: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56924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3" name="Rectangle 10"/>
          <p:cNvSpPr>
            <a:spLocks/>
          </p:cNvSpPr>
          <p:nvPr/>
        </p:nvSpPr>
        <p:spPr bwMode="auto">
          <a:xfrm>
            <a:off x="2339752" y="6180057"/>
            <a:ext cx="475252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ea typeface="Gill Sans" charset="0"/>
                <a:cs typeface="Gill Sans" charset="0"/>
              </a:rPr>
              <a:t>Science-based, Practical, Secular (non-religious)</a:t>
            </a:r>
            <a:endParaRPr lang="en-US" altLang="en-US" sz="1700" dirty="0">
              <a:ea typeface="Gill Sans" charset="0"/>
              <a:cs typeface="Gill Sans" charset="0"/>
            </a:endParaRPr>
          </a:p>
        </p:txBody>
      </p:sp>
      <p:sp>
        <p:nvSpPr>
          <p:cNvPr id="25" name="Rectangle 1"/>
          <p:cNvSpPr>
            <a:spLocks noGrp="1" noChangeArrowheads="1"/>
          </p:cNvSpPr>
          <p:nvPr>
            <p:ph type="title"/>
          </p:nvPr>
        </p:nvSpPr>
        <p:spPr>
          <a:xfrm>
            <a:off x="323528" y="4797152"/>
            <a:ext cx="8289925" cy="1143000"/>
          </a:xfrm>
        </p:spPr>
        <p:txBody>
          <a:bodyPr>
            <a:normAutofit fontScale="90000"/>
          </a:bodyPr>
          <a:lstStyle/>
          <a:p>
            <a:pPr eaLnBrk="1" hangingPunct="1"/>
            <a:r>
              <a:rPr lang="en-US" altLang="en-US" sz="2800" dirty="0" smtClean="0">
                <a:solidFill>
                  <a:srgbClr val="7030A0"/>
                </a:solidFill>
              </a:rPr>
              <a:t>Meditation-based compassion and mindfulness training</a:t>
            </a:r>
            <a:br>
              <a:rPr lang="en-US" altLang="en-US" sz="2800" dirty="0" smtClean="0">
                <a:solidFill>
                  <a:srgbClr val="7030A0"/>
                </a:solidFill>
              </a:rPr>
            </a:br>
            <a:r>
              <a:rPr lang="en-US" altLang="en-US" sz="2400" dirty="0">
                <a:solidFill>
                  <a:srgbClr val="7030A0"/>
                </a:solidFill>
              </a:rPr>
              <a:t/>
            </a:r>
            <a:br>
              <a:rPr lang="en-US" altLang="en-US" sz="2400" dirty="0">
                <a:solidFill>
                  <a:srgbClr val="7030A0"/>
                </a:solidFill>
              </a:rPr>
            </a:br>
            <a:r>
              <a:rPr lang="en-US" altLang="en-US" sz="2400" dirty="0" smtClean="0">
                <a:solidFill>
                  <a:srgbClr val="7030A0"/>
                </a:solidFill>
              </a:rPr>
              <a:t>A form of mental &amp; emotional fitness training</a:t>
            </a: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819" y="2636912"/>
            <a:ext cx="274796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886" y="1768078"/>
            <a:ext cx="238422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55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9699"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609" y="3966972"/>
            <a:ext cx="2112987" cy="15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970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505" y="3966972"/>
            <a:ext cx="2112987" cy="15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9702" name="TextBox 9"/>
          <p:cNvSpPr txBox="1">
            <a:spLocks noChangeArrowheads="1"/>
          </p:cNvSpPr>
          <p:nvPr/>
        </p:nvSpPr>
        <p:spPr bwMode="auto">
          <a:xfrm>
            <a:off x="1491363" y="3429000"/>
            <a:ext cx="248144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AU" altLang="en-US" sz="2000" dirty="0"/>
              <a:t>Compassionate care</a:t>
            </a:r>
          </a:p>
        </p:txBody>
      </p:sp>
      <p:sp>
        <p:nvSpPr>
          <p:cNvPr id="29703" name="TextBox 10"/>
          <p:cNvSpPr txBox="1">
            <a:spLocks noChangeArrowheads="1"/>
          </p:cNvSpPr>
          <p:nvPr/>
        </p:nvSpPr>
        <p:spPr bwMode="auto">
          <a:xfrm>
            <a:off x="5481818" y="3429000"/>
            <a:ext cx="1707385"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AU" altLang="en-US" sz="2000" dirty="0"/>
              <a:t>Staff wellness</a:t>
            </a:r>
          </a:p>
        </p:txBody>
      </p:sp>
      <p:sp>
        <p:nvSpPr>
          <p:cNvPr id="2" name="Left Arrow 1"/>
          <p:cNvSpPr/>
          <p:nvPr/>
        </p:nvSpPr>
        <p:spPr>
          <a:xfrm>
            <a:off x="3972806" y="4614374"/>
            <a:ext cx="978408" cy="48463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a:spLocks noChangeArrowheads="1"/>
          </p:cNvSpPr>
          <p:nvPr/>
        </p:nvSpPr>
        <p:spPr bwMode="auto">
          <a:xfrm>
            <a:off x="1715058" y="5805264"/>
            <a:ext cx="5713883"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AU" altLang="en-US" sz="2000" dirty="0" smtClean="0"/>
              <a:t>Happy worker – Productive worker hypothesis</a:t>
            </a:r>
          </a:p>
          <a:p>
            <a:pPr algn="ctr"/>
            <a:r>
              <a:rPr lang="en-AU" altLang="en-US" sz="2000" dirty="0" smtClean="0"/>
              <a:t> </a:t>
            </a:r>
            <a:r>
              <a:rPr lang="en-AU" altLang="en-US" dirty="0" err="1" smtClean="0"/>
              <a:t>eg</a:t>
            </a:r>
            <a:r>
              <a:rPr lang="en-AU" altLang="en-US" dirty="0" smtClean="0"/>
              <a:t> </a:t>
            </a:r>
            <a:r>
              <a:rPr lang="en-AU" dirty="0" smtClean="0"/>
              <a:t>Parks </a:t>
            </a:r>
            <a:r>
              <a:rPr lang="en-AU" dirty="0"/>
              <a:t>and Steelman (</a:t>
            </a:r>
            <a:r>
              <a:rPr lang="en-AU" dirty="0" smtClean="0"/>
              <a:t>2008); Harter</a:t>
            </a:r>
            <a:r>
              <a:rPr lang="en-AU" dirty="0"/>
              <a:t>, </a:t>
            </a:r>
            <a:r>
              <a:rPr lang="en-AU" dirty="0" smtClean="0"/>
              <a:t>Schmidt &amp; Hayes (2002</a:t>
            </a:r>
            <a:r>
              <a:rPr lang="en-AU" dirty="0"/>
              <a:t>).</a:t>
            </a:r>
            <a:endParaRPr lang="en-AU" altLang="en-US" dirty="0"/>
          </a:p>
        </p:txBody>
      </p:sp>
      <p:pic>
        <p:nvPicPr>
          <p:cNvPr id="9" name="Picture 2"/>
          <p:cNvPicPr>
            <a:picLocks noChangeArrowheads="1"/>
          </p:cNvPicPr>
          <p:nvPr/>
        </p:nvPicPr>
        <p:blipFill>
          <a:blip r:embed="rId6" cstate="print">
            <a:extLst>
              <a:ext uri="{28A0092B-C50C-407E-A947-70E740481C1C}">
                <a14:useLocalDpi xmlns:a14="http://schemas.microsoft.com/office/drawing/2010/main" val="0"/>
              </a:ext>
            </a:extLst>
          </a:blip>
          <a:srcRect l="3200" t="14897" r="3198" b="15096"/>
          <a:stretch>
            <a:fillRect/>
          </a:stretch>
        </p:blipFill>
        <p:spPr bwMode="auto">
          <a:xfrm>
            <a:off x="3376258" y="1916832"/>
            <a:ext cx="2391483" cy="138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63451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919" y="618381"/>
            <a:ext cx="5725046" cy="569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538" y="31254"/>
            <a:ext cx="238422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0"/>
          <p:cNvSpPr>
            <a:spLocks/>
          </p:cNvSpPr>
          <p:nvPr/>
        </p:nvSpPr>
        <p:spPr bwMode="auto">
          <a:xfrm>
            <a:off x="68271" y="697420"/>
            <a:ext cx="302433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ea typeface="Gill Sans" charset="0"/>
                <a:cs typeface="Gill Sans" charset="0"/>
              </a:rPr>
              <a:t>Deep relaxation meditation</a:t>
            </a:r>
          </a:p>
        </p:txBody>
      </p:sp>
      <p:sp>
        <p:nvSpPr>
          <p:cNvPr id="5" name="Rectangle 10"/>
          <p:cNvSpPr>
            <a:spLocks/>
          </p:cNvSpPr>
          <p:nvPr/>
        </p:nvSpPr>
        <p:spPr bwMode="auto">
          <a:xfrm>
            <a:off x="6048818" y="726843"/>
            <a:ext cx="302433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ea typeface="Gill Sans" charset="0"/>
                <a:cs typeface="Gill Sans" charset="0"/>
              </a:rPr>
              <a:t>Mindfulness meditation</a:t>
            </a:r>
          </a:p>
        </p:txBody>
      </p:sp>
      <p:sp>
        <p:nvSpPr>
          <p:cNvPr id="6" name="Rectangle 10"/>
          <p:cNvSpPr>
            <a:spLocks/>
          </p:cNvSpPr>
          <p:nvPr/>
        </p:nvSpPr>
        <p:spPr bwMode="auto">
          <a:xfrm>
            <a:off x="196751" y="5949280"/>
            <a:ext cx="302433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ea typeface="Gill Sans" charset="0"/>
                <a:cs typeface="Gill Sans" charset="0"/>
              </a:rPr>
              <a:t>Kindness meditation</a:t>
            </a:r>
          </a:p>
        </p:txBody>
      </p:sp>
      <p:sp>
        <p:nvSpPr>
          <p:cNvPr id="7" name="Rectangle 10"/>
          <p:cNvSpPr>
            <a:spLocks/>
          </p:cNvSpPr>
          <p:nvPr/>
        </p:nvSpPr>
        <p:spPr bwMode="auto">
          <a:xfrm>
            <a:off x="5868144" y="5961612"/>
            <a:ext cx="302433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ea typeface="Gill Sans" charset="0"/>
                <a:cs typeface="Gill Sans" charset="0"/>
              </a:rPr>
              <a:t>Self-compassion &amp; Compassion meditation</a:t>
            </a:r>
          </a:p>
        </p:txBody>
      </p:sp>
      <p:sp>
        <p:nvSpPr>
          <p:cNvPr id="8" name="Rectangle 10"/>
          <p:cNvSpPr>
            <a:spLocks/>
          </p:cNvSpPr>
          <p:nvPr/>
        </p:nvSpPr>
        <p:spPr bwMode="auto">
          <a:xfrm>
            <a:off x="49530" y="3214687"/>
            <a:ext cx="171415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solidFill>
                  <a:srgbClr val="7030A0"/>
                </a:solidFill>
                <a:ea typeface="Gill Sans" charset="0"/>
                <a:cs typeface="Gill Sans" charset="0"/>
              </a:rPr>
              <a:t>Informal </a:t>
            </a:r>
          </a:p>
          <a:p>
            <a:pPr algn="ctr" eaLnBrk="1" hangingPunct="1">
              <a:spcBef>
                <a:spcPct val="0"/>
              </a:spcBef>
              <a:buClrTx/>
              <a:buSzTx/>
              <a:buFontTx/>
              <a:buNone/>
            </a:pPr>
            <a:r>
              <a:rPr lang="en-US" altLang="en-US" sz="1700" dirty="0" smtClean="0">
                <a:solidFill>
                  <a:srgbClr val="7030A0"/>
                </a:solidFill>
                <a:ea typeface="Gill Sans" charset="0"/>
                <a:cs typeface="Gill Sans" charset="0"/>
              </a:rPr>
              <a:t>(on-the-go) practices</a:t>
            </a:r>
          </a:p>
        </p:txBody>
      </p:sp>
      <p:sp>
        <p:nvSpPr>
          <p:cNvPr id="9" name="Rectangle 10"/>
          <p:cNvSpPr>
            <a:spLocks/>
          </p:cNvSpPr>
          <p:nvPr/>
        </p:nvSpPr>
        <p:spPr bwMode="auto">
          <a:xfrm>
            <a:off x="7358996" y="3214686"/>
            <a:ext cx="171415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1pPr>
            <a:lvl2pPr marL="742950" indent="-28575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2pPr>
            <a:lvl3pPr marL="11430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3pPr>
            <a:lvl4pPr marL="16002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4pPr>
            <a:lvl5pPr marL="2057400" indent="-228600" eaLnBrk="0" hangingPunct="0">
              <a:spcBef>
                <a:spcPts val="2400"/>
              </a:spcBef>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5pPr>
            <a:lvl6pPr marL="25146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6pPr>
            <a:lvl7pPr marL="29718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7pPr>
            <a:lvl8pPr marL="34290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8pPr>
            <a:lvl9pPr marL="3886200" indent="-228600" eaLnBrk="0" fontAlgn="base" hangingPunct="0">
              <a:spcBef>
                <a:spcPts val="2400"/>
              </a:spcBef>
              <a:spcAft>
                <a:spcPct val="0"/>
              </a:spcAft>
              <a:buClr>
                <a:srgbClr val="000000"/>
              </a:buClr>
              <a:buSzPct val="171000"/>
              <a:buFont typeface="Gill Sans" charset="0"/>
              <a:buChar char="•"/>
              <a:defRPr sz="3800">
                <a:solidFill>
                  <a:schemeClr val="tx1"/>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SzTx/>
              <a:buFontTx/>
              <a:buNone/>
            </a:pPr>
            <a:r>
              <a:rPr lang="en-US" altLang="en-US" sz="1700" dirty="0" smtClean="0">
                <a:solidFill>
                  <a:srgbClr val="7030A0"/>
                </a:solidFill>
                <a:ea typeface="Gill Sans" charset="0"/>
                <a:cs typeface="Gill Sans" charset="0"/>
              </a:rPr>
              <a:t>Formal </a:t>
            </a:r>
          </a:p>
          <a:p>
            <a:pPr algn="ctr" eaLnBrk="1" hangingPunct="1">
              <a:spcBef>
                <a:spcPct val="0"/>
              </a:spcBef>
              <a:buClrTx/>
              <a:buSzTx/>
              <a:buFontTx/>
              <a:buNone/>
            </a:pPr>
            <a:r>
              <a:rPr lang="en-US" altLang="en-US" sz="1700" dirty="0" smtClean="0">
                <a:solidFill>
                  <a:srgbClr val="7030A0"/>
                </a:solidFill>
                <a:ea typeface="Gill Sans" charset="0"/>
                <a:cs typeface="Gill Sans" charset="0"/>
              </a:rPr>
              <a:t>(‘sitting’) practices</a:t>
            </a:r>
          </a:p>
        </p:txBody>
      </p:sp>
      <p:pic>
        <p:nvPicPr>
          <p:cNvPr id="10" name="Picture 3" descr="Inserted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1243317"/>
            <a:ext cx="1461120" cy="1096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descr="InsertedImag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59" y="1243317"/>
            <a:ext cx="1461120" cy="1096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4" descr="InsertedImag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359" y="4823212"/>
            <a:ext cx="1461120" cy="1096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4976" y="4865272"/>
            <a:ext cx="1383759" cy="10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35747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p>
        </p:txBody>
      </p:sp>
      <p:sp>
        <p:nvSpPr>
          <p:cNvPr id="34819" name="Rectangle 2"/>
          <p:cNvSpPr>
            <a:spLocks noGrp="1" noChangeArrowheads="1"/>
          </p:cNvSpPr>
          <p:nvPr>
            <p:ph type="body" idx="1"/>
          </p:nvPr>
        </p:nvSpPr>
        <p:spPr>
          <a:extLst>
            <a:ext uri="{91240B29-F687-4F45-9708-019B960494DF}">
              <a14:hiddenLine xmlns:a14="http://schemas.microsoft.com/office/drawing/2010/main" w="9525">
                <a:solidFill>
                  <a:schemeClr val="tx1"/>
                </a:solidFill>
                <a:miter lim="800000"/>
                <a:headEnd/>
                <a:tailEnd/>
              </a14:hiddenLine>
            </a:ext>
          </a:extLst>
        </p:spPr>
        <p:txBody>
          <a:bodyPr/>
          <a:lstStyle/>
          <a:p>
            <a:pPr marL="850900" eaLnBrk="1" hangingPunct="1">
              <a:spcBef>
                <a:spcPct val="0"/>
              </a:spcBef>
            </a:pPr>
            <a:endParaRPr lang="en-US" smtClean="0"/>
          </a:p>
        </p:txBody>
      </p:sp>
      <p:pic>
        <p:nvPicPr>
          <p:cNvPr id="34820"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0"/>
            <a:ext cx="1031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17152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7" name="Rectangle 2"/>
          <p:cNvSpPr>
            <a:spLocks noGrp="1" noChangeArrowheads="1"/>
          </p:cNvSpPr>
          <p:nvPr>
            <p:ph type="title"/>
          </p:nvPr>
        </p:nvSpPr>
        <p:spPr>
          <a:xfrm>
            <a:off x="2134195" y="1795411"/>
            <a:ext cx="4875609" cy="5080992"/>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800" b="1" dirty="0" smtClean="0"/>
              <a:t>PRELIMINARY RESEARCH FINDINGS</a:t>
            </a:r>
            <a:br>
              <a:rPr lang="en-US" altLang="en-US" sz="2800" b="1" dirty="0" smtClean="0"/>
            </a:br>
            <a:r>
              <a:rPr lang="en-US" altLang="en-US" sz="2800" b="1" dirty="0"/>
              <a:t/>
            </a:r>
            <a:br>
              <a:rPr lang="en-US" altLang="en-US" sz="2800" b="1" dirty="0"/>
            </a:br>
            <a:r>
              <a:rPr lang="en-US" altLang="en-US" sz="2800" b="1" dirty="0" smtClean="0"/>
              <a:t/>
            </a:r>
            <a:br>
              <a:rPr lang="en-US" altLang="en-US" sz="2800" b="1" dirty="0" smtClean="0"/>
            </a:br>
            <a:r>
              <a:rPr lang="en-US" altLang="en-US" sz="2800" b="1" dirty="0"/>
              <a:t/>
            </a:r>
            <a:br>
              <a:rPr lang="en-US" altLang="en-US" sz="2800" b="1" dirty="0"/>
            </a:b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2278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1768"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012" name="Group 7"/>
          <p:cNvGrpSpPr>
            <a:grpSpLocks/>
          </p:cNvGrpSpPr>
          <p:nvPr/>
        </p:nvGrpSpPr>
        <p:grpSpPr bwMode="auto">
          <a:xfrm>
            <a:off x="4572000" y="4339828"/>
            <a:ext cx="2196703" cy="1714500"/>
            <a:chOff x="0" y="0"/>
            <a:chExt cx="1968" cy="1536"/>
          </a:xfrm>
        </p:grpSpPr>
        <p:sp>
          <p:nvSpPr>
            <p:cNvPr id="43027" name="Rectangle 5"/>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8" name="Rectangle 6"/>
            <p:cNvSpPr>
              <a:spLocks/>
            </p:cNvSpPr>
            <p:nvPr/>
          </p:nvSpPr>
          <p:spPr bwMode="auto">
            <a:xfrm>
              <a:off x="0" y="219"/>
              <a:ext cx="196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8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5:</a:t>
              </a:r>
            </a:p>
            <a:p>
              <a:pPr algn="ctr" eaLnBrk="1" hangingPunct="1"/>
              <a:r>
                <a:rPr lang="en-US" altLang="en-US" sz="1600" dirty="0" smtClean="0">
                  <a:solidFill>
                    <a:schemeClr val="tx1"/>
                  </a:solidFill>
                  <a:latin typeface="Arial Bold" charset="0"/>
                  <a:cs typeface="Arial Bold" charset="0"/>
                  <a:sym typeface="Arial Bold" charset="0"/>
                </a:rPr>
                <a:t>Qualitative</a:t>
              </a:r>
              <a:endParaRPr lang="en-US" altLang="en-US" sz="1600" dirty="0">
                <a:solidFill>
                  <a:schemeClr val="tx1"/>
                </a:solidFill>
                <a:latin typeface="Arial" pitchFamily="34" charset="0"/>
                <a:cs typeface="Arial" pitchFamily="34" charset="0"/>
                <a:sym typeface="Arial" pitchFamily="34" charset="0"/>
              </a:endParaRPr>
            </a:p>
          </p:txBody>
        </p:sp>
      </p:grpSp>
      <p:grpSp>
        <p:nvGrpSpPr>
          <p:cNvPr id="43013" name="Group 10"/>
          <p:cNvGrpSpPr>
            <a:grpSpLocks/>
          </p:cNvGrpSpPr>
          <p:nvPr/>
        </p:nvGrpSpPr>
        <p:grpSpPr bwMode="auto">
          <a:xfrm>
            <a:off x="4500563" y="2035969"/>
            <a:ext cx="2196703" cy="1714500"/>
            <a:chOff x="0" y="0"/>
            <a:chExt cx="1968" cy="1536"/>
          </a:xfrm>
        </p:grpSpPr>
        <p:sp>
          <p:nvSpPr>
            <p:cNvPr id="43025" name="Rectangle 8"/>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6" name="Rectangle 9"/>
            <p:cNvSpPr>
              <a:spLocks/>
            </p:cNvSpPr>
            <p:nvPr/>
          </p:nvSpPr>
          <p:spPr bwMode="auto">
            <a:xfrm>
              <a:off x="0" y="219"/>
              <a:ext cx="196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16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2:</a:t>
              </a:r>
            </a:p>
            <a:p>
              <a:pPr algn="ctr" eaLnBrk="1" hangingPunct="1"/>
              <a:r>
                <a:rPr lang="en-US" altLang="en-US" sz="1600" dirty="0" smtClean="0">
                  <a:solidFill>
                    <a:schemeClr val="tx1"/>
                  </a:solidFill>
                  <a:latin typeface="Arial Bold" charset="0"/>
                  <a:cs typeface="Arial Bold" charset="0"/>
                  <a:sym typeface="Arial Bold" charset="0"/>
                </a:rPr>
                <a:t>Pre-post test (sustained)</a:t>
              </a:r>
              <a:endParaRPr lang="en-US" altLang="en-US" sz="1600" dirty="0">
                <a:solidFill>
                  <a:schemeClr val="tx1"/>
                </a:solidFill>
                <a:latin typeface="Arial Bold" charset="0"/>
                <a:cs typeface="Arial Bold" charset="0"/>
                <a:sym typeface="Arial Bold" charset="0"/>
              </a:endParaRPr>
            </a:p>
          </p:txBody>
        </p:sp>
      </p:grpSp>
      <p:grpSp>
        <p:nvGrpSpPr>
          <p:cNvPr id="43014" name="Group 13"/>
          <p:cNvGrpSpPr>
            <a:grpSpLocks/>
          </p:cNvGrpSpPr>
          <p:nvPr/>
        </p:nvGrpSpPr>
        <p:grpSpPr bwMode="auto">
          <a:xfrm>
            <a:off x="2194471" y="2035969"/>
            <a:ext cx="2196703" cy="1714500"/>
            <a:chOff x="0" y="0"/>
            <a:chExt cx="1968" cy="1536"/>
          </a:xfrm>
        </p:grpSpPr>
        <p:sp>
          <p:nvSpPr>
            <p:cNvPr id="43023" name="Rectangle 11"/>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4" name="Rectangle 12"/>
            <p:cNvSpPr>
              <a:spLocks/>
            </p:cNvSpPr>
            <p:nvPr/>
          </p:nvSpPr>
          <p:spPr bwMode="auto">
            <a:xfrm>
              <a:off x="0" y="76"/>
              <a:ext cx="1968"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8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1:</a:t>
              </a:r>
            </a:p>
            <a:p>
              <a:pPr algn="ctr" eaLnBrk="1" hangingPunct="1"/>
              <a:r>
                <a:rPr lang="en-US" altLang="en-US" sz="1600" dirty="0" smtClean="0">
                  <a:solidFill>
                    <a:schemeClr val="tx1"/>
                  </a:solidFill>
                  <a:latin typeface="Arial Bold" charset="0"/>
                  <a:cs typeface="Arial Bold" charset="0"/>
                  <a:sym typeface="Arial Bold" charset="0"/>
                </a:rPr>
                <a:t>Cross sectional</a:t>
              </a:r>
              <a:endParaRPr lang="en-US" altLang="en-US" sz="1600" dirty="0">
                <a:solidFill>
                  <a:schemeClr val="tx1"/>
                </a:solidFill>
                <a:latin typeface="Arial" pitchFamily="34" charset="0"/>
                <a:cs typeface="Arial" pitchFamily="34" charset="0"/>
                <a:sym typeface="Arial" pitchFamily="34" charset="0"/>
              </a:endParaRPr>
            </a:p>
          </p:txBody>
        </p:sp>
      </p:grpSp>
      <p:grpSp>
        <p:nvGrpSpPr>
          <p:cNvPr id="43016" name="Group 19"/>
          <p:cNvGrpSpPr>
            <a:grpSpLocks/>
          </p:cNvGrpSpPr>
          <p:nvPr/>
        </p:nvGrpSpPr>
        <p:grpSpPr bwMode="auto">
          <a:xfrm>
            <a:off x="2194471" y="4339828"/>
            <a:ext cx="2196703" cy="1714500"/>
            <a:chOff x="0" y="0"/>
            <a:chExt cx="1968" cy="1536"/>
          </a:xfrm>
        </p:grpSpPr>
        <p:sp>
          <p:nvSpPr>
            <p:cNvPr id="43019" name="Rectangle 17"/>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43020" name="Rectangle 18"/>
            <p:cNvSpPr>
              <a:spLocks/>
            </p:cNvSpPr>
            <p:nvPr/>
          </p:nvSpPr>
          <p:spPr bwMode="auto">
            <a:xfrm>
              <a:off x="0" y="76"/>
              <a:ext cx="1968"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8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4:</a:t>
              </a:r>
            </a:p>
            <a:p>
              <a:pPr algn="ctr" eaLnBrk="1" hangingPunct="1"/>
              <a:r>
                <a:rPr lang="en-US" altLang="en-US" sz="1600" dirty="0" smtClean="0">
                  <a:solidFill>
                    <a:schemeClr val="tx1"/>
                  </a:solidFill>
                  <a:latin typeface="Arial Bold" charset="0"/>
                  <a:cs typeface="Arial Bold" charset="0"/>
                  <a:sym typeface="Arial Bold" charset="0"/>
                </a:rPr>
                <a:t>Non-</a:t>
              </a:r>
              <a:r>
                <a:rPr lang="en-US" altLang="en-US" sz="1600" dirty="0" err="1" smtClean="0">
                  <a:solidFill>
                    <a:schemeClr val="tx1"/>
                  </a:solidFill>
                  <a:latin typeface="Arial Bold" charset="0"/>
                  <a:cs typeface="Arial Bold" charset="0"/>
                  <a:sym typeface="Arial Bold" charset="0"/>
                </a:rPr>
                <a:t>randomised</a:t>
              </a:r>
              <a:r>
                <a:rPr lang="en-US" altLang="en-US" sz="1600" dirty="0" smtClean="0">
                  <a:solidFill>
                    <a:schemeClr val="tx1"/>
                  </a:solidFill>
                  <a:latin typeface="Arial Bold" charset="0"/>
                  <a:cs typeface="Arial Bold" charset="0"/>
                  <a:sym typeface="Arial Bold" charset="0"/>
                </a:rPr>
                <a:t> experiment</a:t>
              </a:r>
            </a:p>
            <a:p>
              <a:pPr algn="ctr" eaLnBrk="1" hangingPunct="1"/>
              <a:r>
                <a:rPr lang="en-US" altLang="en-US" sz="1600" dirty="0" smtClean="0">
                  <a:solidFill>
                    <a:schemeClr val="tx1"/>
                  </a:solidFill>
                  <a:latin typeface="Arial Bold" charset="0"/>
                  <a:cs typeface="Arial Bold" charset="0"/>
                  <a:sym typeface="Arial Bold" charset="0"/>
                </a:rPr>
                <a:t>(waitlist design)</a:t>
              </a:r>
              <a:endParaRPr lang="en-US" altLang="en-US" sz="1600" dirty="0">
                <a:solidFill>
                  <a:schemeClr val="tx1"/>
                </a:solidFill>
                <a:latin typeface="Arial" pitchFamily="34" charset="0"/>
                <a:cs typeface="Arial" pitchFamily="34" charset="0"/>
                <a:sym typeface="Arial" pitchFamily="34" charset="0"/>
              </a:endParaRPr>
            </a:p>
          </p:txBody>
        </p:sp>
      </p:grpSp>
      <p:sp>
        <p:nvSpPr>
          <p:cNvPr id="43018" name="Rectangle 21"/>
          <p:cNvSpPr>
            <a:spLocks/>
          </p:cNvSpPr>
          <p:nvPr/>
        </p:nvSpPr>
        <p:spPr bwMode="auto">
          <a:xfrm>
            <a:off x="135077" y="3765742"/>
            <a:ext cx="1991320"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508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800" b="1" dirty="0" smtClean="0">
                <a:solidFill>
                  <a:schemeClr val="tx1"/>
                </a:solidFill>
                <a:latin typeface="Helvetica" charset="0"/>
                <a:cs typeface="Helvetica" charset="0"/>
                <a:sym typeface="Helvetica" charset="0"/>
              </a:rPr>
              <a:t>Studies</a:t>
            </a:r>
            <a:endParaRPr lang="en-US" altLang="en-US" sz="2000" b="1" dirty="0" smtClean="0">
              <a:solidFill>
                <a:schemeClr val="tx1"/>
              </a:solidFill>
              <a:latin typeface="Helvetica" charset="0"/>
              <a:cs typeface="Helvetica" charset="0"/>
              <a:sym typeface="Helvetica" charset="0"/>
            </a:endParaRPr>
          </a:p>
          <a:p>
            <a:pPr eaLnBrk="1" hangingPunct="1"/>
            <a:r>
              <a:rPr lang="en-US" altLang="en-US" sz="2000" b="1" dirty="0" smtClean="0">
                <a:solidFill>
                  <a:schemeClr val="tx1"/>
                </a:solidFill>
                <a:latin typeface="Helvetica" charset="0"/>
                <a:cs typeface="Helvetica" charset="0"/>
                <a:sym typeface="Helvetica" charset="0"/>
              </a:rPr>
              <a:t>(1-6)</a:t>
            </a:r>
          </a:p>
          <a:p>
            <a:pPr eaLnBrk="1" hangingPunct="1"/>
            <a:endParaRPr lang="en-US" altLang="en-US" sz="1700" b="1" dirty="0">
              <a:solidFill>
                <a:schemeClr val="tx1"/>
              </a:solidFill>
              <a:latin typeface="Helvetica" charset="0"/>
              <a:cs typeface="Helvetica" charset="0"/>
              <a:sym typeface="Helvetica" charset="0"/>
            </a:endParaRPr>
          </a:p>
          <a:p>
            <a:pPr eaLnBrk="1" hangingPunct="1"/>
            <a:r>
              <a:rPr lang="en-US" altLang="en-US" sz="1700" b="1" dirty="0" err="1" smtClean="0">
                <a:solidFill>
                  <a:schemeClr val="tx1"/>
                </a:solidFill>
                <a:latin typeface="Helvetica" charset="0"/>
                <a:cs typeface="Helvetica" charset="0"/>
                <a:sym typeface="Helvetica" charset="0"/>
              </a:rPr>
              <a:t>Fairbrother</a:t>
            </a:r>
            <a:r>
              <a:rPr lang="en-US" altLang="en-US" sz="1700" b="1" dirty="0" smtClean="0">
                <a:solidFill>
                  <a:schemeClr val="tx1"/>
                </a:solidFill>
                <a:latin typeface="Helvetica" charset="0"/>
                <a:cs typeface="Helvetica" charset="0"/>
                <a:sym typeface="Helvetica" charset="0"/>
              </a:rPr>
              <a:t>*, Yu*, </a:t>
            </a:r>
          </a:p>
          <a:p>
            <a:pPr eaLnBrk="1" hangingPunct="1"/>
            <a:r>
              <a:rPr lang="en-US" altLang="en-US" sz="1700" b="1" dirty="0" smtClean="0">
                <a:solidFill>
                  <a:schemeClr val="tx1"/>
                </a:solidFill>
                <a:latin typeface="Helvetica" charset="0"/>
                <a:cs typeface="Helvetica" charset="0"/>
                <a:sym typeface="Helvetica" charset="0"/>
              </a:rPr>
              <a:t>Johnson, Nguyen,</a:t>
            </a:r>
          </a:p>
          <a:p>
            <a:pPr eaLnBrk="1" hangingPunct="1"/>
            <a:r>
              <a:rPr lang="en-US" altLang="en-US" sz="1700" b="1" dirty="0" smtClean="0">
                <a:solidFill>
                  <a:schemeClr val="tx1"/>
                </a:solidFill>
                <a:latin typeface="Helvetica" charset="0"/>
                <a:cs typeface="Helvetica" charset="0"/>
                <a:sym typeface="Helvetica" charset="0"/>
              </a:rPr>
              <a:t>&amp; Wang (*SLHD &amp; </a:t>
            </a:r>
          </a:p>
          <a:p>
            <a:pPr eaLnBrk="1" hangingPunct="1"/>
            <a:r>
              <a:rPr lang="en-US" altLang="en-US" sz="1700" b="1" dirty="0" err="1" smtClean="0">
                <a:solidFill>
                  <a:schemeClr val="tx1"/>
                </a:solidFill>
                <a:latin typeface="Helvetica" charset="0"/>
                <a:cs typeface="Helvetica" charset="0"/>
                <a:sym typeface="Helvetica" charset="0"/>
              </a:rPr>
              <a:t>Usyd</a:t>
            </a:r>
            <a:r>
              <a:rPr lang="en-US" altLang="en-US" sz="1700" b="1" dirty="0" smtClean="0">
                <a:solidFill>
                  <a:schemeClr val="tx1"/>
                </a:solidFill>
                <a:latin typeface="Helvetica" charset="0"/>
                <a:cs typeface="Helvetica" charset="0"/>
                <a:sym typeface="Helvetica" charset="0"/>
              </a:rPr>
              <a:t> Work &amp; Org. Studies).</a:t>
            </a:r>
            <a:endParaRPr lang="en-US" altLang="en-US" sz="1700" b="1" dirty="0">
              <a:solidFill>
                <a:schemeClr val="tx1"/>
              </a:solidFill>
              <a:latin typeface="Helvetica" charset="0"/>
              <a:cs typeface="Helvetica" charset="0"/>
              <a:sym typeface="Helvetica" charset="0"/>
            </a:endParaRPr>
          </a:p>
        </p:txBody>
      </p:sp>
      <p:grpSp>
        <p:nvGrpSpPr>
          <p:cNvPr id="23" name="Group 10"/>
          <p:cNvGrpSpPr>
            <a:grpSpLocks/>
          </p:cNvGrpSpPr>
          <p:nvPr/>
        </p:nvGrpSpPr>
        <p:grpSpPr bwMode="auto">
          <a:xfrm>
            <a:off x="6804248" y="2040626"/>
            <a:ext cx="2196703" cy="1714500"/>
            <a:chOff x="0" y="0"/>
            <a:chExt cx="1968" cy="1536"/>
          </a:xfrm>
        </p:grpSpPr>
        <p:sp>
          <p:nvSpPr>
            <p:cNvPr id="24" name="Rectangle 8"/>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5" name="Rectangle 9"/>
            <p:cNvSpPr>
              <a:spLocks/>
            </p:cNvSpPr>
            <p:nvPr/>
          </p:nvSpPr>
          <p:spPr bwMode="auto">
            <a:xfrm>
              <a:off x="0" y="219"/>
              <a:ext cx="196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16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3:</a:t>
              </a:r>
            </a:p>
            <a:p>
              <a:pPr algn="ctr" eaLnBrk="1" hangingPunct="1"/>
              <a:r>
                <a:rPr lang="en-US" altLang="en-US" sz="1600" dirty="0" smtClean="0">
                  <a:solidFill>
                    <a:schemeClr val="tx1"/>
                  </a:solidFill>
                  <a:latin typeface="Arial Bold" charset="0"/>
                  <a:cs typeface="Arial Bold" charset="0"/>
                  <a:sym typeface="Arial Bold" charset="0"/>
                </a:rPr>
                <a:t>Pre-post test (intensive)</a:t>
              </a:r>
              <a:endParaRPr lang="en-US" altLang="en-US" sz="1600" dirty="0">
                <a:solidFill>
                  <a:schemeClr val="tx1"/>
                </a:solidFill>
                <a:latin typeface="Arial Bold" charset="0"/>
                <a:cs typeface="Arial Bold" charset="0"/>
                <a:sym typeface="Arial Bold" charset="0"/>
              </a:endParaRPr>
            </a:p>
          </p:txBody>
        </p:sp>
      </p:grpSp>
      <p:grpSp>
        <p:nvGrpSpPr>
          <p:cNvPr id="26" name="Group 10"/>
          <p:cNvGrpSpPr>
            <a:grpSpLocks/>
          </p:cNvGrpSpPr>
          <p:nvPr/>
        </p:nvGrpSpPr>
        <p:grpSpPr bwMode="auto">
          <a:xfrm>
            <a:off x="6823556" y="4332726"/>
            <a:ext cx="2196703" cy="1714500"/>
            <a:chOff x="0" y="0"/>
            <a:chExt cx="1968" cy="1536"/>
          </a:xfrm>
        </p:grpSpPr>
        <p:sp>
          <p:nvSpPr>
            <p:cNvPr id="27" name="Rectangle 8"/>
            <p:cNvSpPr>
              <a:spLocks/>
            </p:cNvSpPr>
            <p:nvPr/>
          </p:nvSpPr>
          <p:spPr bwMode="auto">
            <a:xfrm>
              <a:off x="0" y="0"/>
              <a:ext cx="1944" cy="1536"/>
            </a:xfrm>
            <a:prstGeom prst="rect">
              <a:avLst/>
            </a:prstGeom>
            <a:solidFill>
              <a:srgbClr val="FFFCAB"/>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28" name="Rectangle 9"/>
            <p:cNvSpPr>
              <a:spLocks/>
            </p:cNvSpPr>
            <p:nvPr/>
          </p:nvSpPr>
          <p:spPr bwMode="auto">
            <a:xfrm>
              <a:off x="0" y="219"/>
              <a:ext cx="196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800" dirty="0">
                <a:solidFill>
                  <a:schemeClr val="tx1"/>
                </a:solidFill>
                <a:latin typeface="Arial Bold" charset="0"/>
                <a:cs typeface="Arial Bold" charset="0"/>
                <a:sym typeface="Arial Bold" charset="0"/>
              </a:endParaRPr>
            </a:p>
            <a:p>
              <a:pPr algn="ctr" eaLnBrk="1" hangingPunct="1"/>
              <a:r>
                <a:rPr lang="en-US" altLang="en-US" sz="1600" dirty="0" smtClean="0">
                  <a:solidFill>
                    <a:schemeClr val="tx1"/>
                  </a:solidFill>
                  <a:latin typeface="Arial Bold" charset="0"/>
                  <a:cs typeface="Arial Bold" charset="0"/>
                  <a:sym typeface="Arial Bold" charset="0"/>
                </a:rPr>
                <a:t>STUDY 6:</a:t>
              </a:r>
            </a:p>
            <a:p>
              <a:pPr algn="ctr" eaLnBrk="1" hangingPunct="1"/>
              <a:r>
                <a:rPr lang="en-US" altLang="en-US" sz="1600" dirty="0" smtClean="0">
                  <a:solidFill>
                    <a:schemeClr val="tx1"/>
                  </a:solidFill>
                  <a:latin typeface="Arial Bold" charset="0"/>
                  <a:cs typeface="Arial Bold" charset="0"/>
                  <a:sym typeface="Arial Bold" charset="0"/>
                </a:rPr>
                <a:t>Qualitative – </a:t>
              </a:r>
              <a:r>
                <a:rPr lang="en-US" altLang="en-US" sz="1600" dirty="0" err="1" smtClean="0">
                  <a:solidFill>
                    <a:schemeClr val="tx1"/>
                  </a:solidFill>
                  <a:latin typeface="Arial Bold" charset="0"/>
                  <a:cs typeface="Arial Bold" charset="0"/>
                  <a:sym typeface="Arial Bold" charset="0"/>
                </a:rPr>
                <a:t>Sankalpa</a:t>
              </a:r>
              <a:r>
                <a:rPr lang="en-US" altLang="en-US" sz="1600" dirty="0" smtClean="0">
                  <a:solidFill>
                    <a:schemeClr val="tx1"/>
                  </a:solidFill>
                  <a:latin typeface="Arial Bold" charset="0"/>
                  <a:cs typeface="Arial Bold" charset="0"/>
                  <a:sym typeface="Arial Bold" charset="0"/>
                </a:rPr>
                <a:t> facilitators-in-training</a:t>
              </a:r>
              <a:endParaRPr lang="en-US" altLang="en-US" sz="1600" dirty="0">
                <a:solidFill>
                  <a:schemeClr val="tx1"/>
                </a:solidFill>
                <a:latin typeface="Arial Bold" charset="0"/>
                <a:cs typeface="Arial Bold" charset="0"/>
                <a:sym typeface="Arial Bold" charset="0"/>
              </a:endParaRPr>
            </a:p>
          </p:txBody>
        </p:sp>
      </p:grpSp>
      <p:sp>
        <p:nvSpPr>
          <p:cNvPr id="22" name="Oval 21"/>
          <p:cNvSpPr/>
          <p:nvPr/>
        </p:nvSpPr>
        <p:spPr>
          <a:xfrm>
            <a:off x="2381231" y="2440676"/>
            <a:ext cx="1796393" cy="1063110"/>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p:cNvSpPr/>
          <p:nvPr/>
        </p:nvSpPr>
        <p:spPr>
          <a:xfrm>
            <a:off x="4700717" y="2445333"/>
            <a:ext cx="1796393" cy="1063110"/>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6991008" y="2445333"/>
            <a:ext cx="1796393" cy="1063110"/>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5761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smtClean="0"/>
              <a:t/>
            </a:r>
            <a:br>
              <a:rPr lang="en-AU" b="1" dirty="0" smtClean="0"/>
            </a:br>
            <a:r>
              <a:rPr lang="en-AU" b="1" dirty="0"/>
              <a:t/>
            </a:r>
            <a:br>
              <a:rPr lang="en-AU" b="1" dirty="0"/>
            </a:br>
            <a:r>
              <a:rPr lang="en-AU" b="1" dirty="0" smtClean="0"/>
              <a:t>STUDY 1:</a:t>
            </a:r>
            <a:r>
              <a:rPr lang="en-AU" b="1" dirty="0" smtClean="0">
                <a:solidFill>
                  <a:srgbClr val="7030A0"/>
                </a:solidFill>
              </a:rPr>
              <a:t/>
            </a:r>
            <a:br>
              <a:rPr lang="en-AU" b="1" dirty="0" smtClean="0">
                <a:solidFill>
                  <a:srgbClr val="7030A0"/>
                </a:solidFill>
              </a:rPr>
            </a:br>
            <a:r>
              <a:rPr lang="en-AU" b="1" dirty="0" smtClean="0">
                <a:solidFill>
                  <a:srgbClr val="7030A0"/>
                </a:solidFill>
              </a:rPr>
              <a:t>What might a cross-sectional analysis of baseline survey-based self-report data indicate to us?</a:t>
            </a:r>
            <a:endParaRPr lang="en-AU" b="1" dirty="0">
              <a:solidFill>
                <a:srgbClr val="7030A0"/>
              </a:solidFill>
            </a:endParaRPr>
          </a:p>
        </p:txBody>
      </p:sp>
      <p:pic>
        <p:nvPicPr>
          <p:cNvPr id="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1768"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82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E969957C-B601-45C3-AF49-5902D7616941}" type="slidenum">
              <a:rPr lang="en-US" altLang="en-US"/>
              <a:pPr>
                <a:defRPr/>
              </a:pPr>
              <a:t>2</a:t>
            </a:fld>
            <a:endParaRPr lang="en-US" altLang="en-US"/>
          </a:p>
        </p:txBody>
      </p:sp>
      <p:sp>
        <p:nvSpPr>
          <p:cNvPr id="11267" name="Rectangle 1"/>
          <p:cNvSpPr>
            <a:spLocks noGrp="1" noChangeArrowheads="1"/>
          </p:cNvSpPr>
          <p:nvPr>
            <p:ph type="title"/>
          </p:nvPr>
        </p:nvSpPr>
        <p:spPr/>
        <p:txBody>
          <a:bodyPr rIns="116994"/>
          <a:lstStyle/>
          <a:p>
            <a:endParaRPr lang="en-US" altLang="en-US" smtClean="0"/>
          </a:p>
        </p:txBody>
      </p:sp>
      <p:sp>
        <p:nvSpPr>
          <p:cNvPr id="11268" name="Rectangle 2"/>
          <p:cNvSpPr>
            <a:spLocks noGrp="1" noChangeArrowheads="1"/>
          </p:cNvSpPr>
          <p:nvPr>
            <p:ph type="body" idx="1"/>
          </p:nvPr>
        </p:nvSpPr>
        <p:spPr>
          <a:xfrm>
            <a:off x="539130" y="1729011"/>
            <a:ext cx="8063508" cy="5206008"/>
          </a:xfrm>
        </p:spPr>
        <p:txBody>
          <a:bodyPr rIns="45559">
            <a:normAutofit/>
          </a:bodyPr>
          <a:lstStyle/>
          <a:p>
            <a:pPr marL="79249" indent="0">
              <a:buNone/>
            </a:pPr>
            <a:r>
              <a:rPr lang="en-US" altLang="en-US" sz="2800" b="1" dirty="0"/>
              <a:t>Acknowledge ...</a:t>
            </a:r>
            <a:endParaRPr lang="en-US" altLang="en-US" sz="2800" b="1" dirty="0">
              <a:ea typeface="ヒラギノ角ゴ ProN W6" charset="0"/>
              <a:cs typeface="ヒラギノ角ゴ ProN W6" charset="0"/>
            </a:endParaRPr>
          </a:p>
          <a:p>
            <a:pPr marL="79249" indent="0">
              <a:buClr>
                <a:srgbClr val="FFFFFF"/>
              </a:buClr>
              <a:buSzPct val="125000"/>
              <a:buFont typeface="Helvetica" charset="0"/>
              <a:buChar char="•"/>
            </a:pPr>
            <a:r>
              <a:rPr lang="en-US" altLang="en-US" sz="2000" b="1" dirty="0" err="1"/>
              <a:t>Dr</a:t>
            </a:r>
            <a:r>
              <a:rPr lang="en-US" altLang="en-US" sz="2000" b="1" dirty="0"/>
              <a:t> Teresa Anderson, SLHD CEO</a:t>
            </a:r>
            <a:endParaRPr lang="en-US" altLang="en-US" sz="2000" b="1" dirty="0">
              <a:ea typeface="ヒラギノ角ゴ ProN W6" charset="0"/>
              <a:cs typeface="ヒラギノ角ゴ ProN W6" charset="0"/>
            </a:endParaRPr>
          </a:p>
          <a:p>
            <a:pPr marL="79249" indent="0">
              <a:buClr>
                <a:srgbClr val="FFFFFF"/>
              </a:buClr>
              <a:buSzPct val="125000"/>
              <a:buFont typeface="Helvetica" charset="0"/>
              <a:buChar char="•"/>
            </a:pPr>
            <a:r>
              <a:rPr lang="en-US" altLang="en-US" sz="2000" b="1" dirty="0"/>
              <a:t>Katharine Duffy, SLHD DONM</a:t>
            </a:r>
            <a:endParaRPr lang="en-US" altLang="en-US" sz="2000" b="1" dirty="0">
              <a:ea typeface="ヒラギノ角ゴ ProN W6" charset="0"/>
              <a:cs typeface="ヒラギノ角ゴ ProN W6" charset="0"/>
            </a:endParaRPr>
          </a:p>
          <a:p>
            <a:pPr marL="79249" indent="0">
              <a:buClr>
                <a:srgbClr val="FFFFFF"/>
              </a:buClr>
              <a:buSzPct val="125000"/>
              <a:buFont typeface="Helvetica" charset="0"/>
              <a:buChar char="•"/>
            </a:pPr>
            <a:r>
              <a:rPr lang="en-US" altLang="en-US" sz="2000" b="1" dirty="0"/>
              <a:t>Karen Bowen &amp; Rachel McBride, SLHD NM SLHD</a:t>
            </a:r>
            <a:endParaRPr lang="en-US" altLang="en-US" sz="2000" b="1" dirty="0">
              <a:ea typeface="ヒラギノ角ゴ ProN W6" charset="0"/>
              <a:cs typeface="ヒラギノ角ゴ ProN W6" charset="0"/>
            </a:endParaRPr>
          </a:p>
          <a:p>
            <a:pPr marL="79249" indent="0">
              <a:buClr>
                <a:srgbClr val="FFFFFF"/>
              </a:buClr>
              <a:buSzPct val="125000"/>
              <a:buFont typeface="Helvetica" charset="0"/>
              <a:buChar char="•"/>
            </a:pPr>
            <a:r>
              <a:rPr lang="en-US" altLang="en-US" sz="2000" b="1" dirty="0"/>
              <a:t>Susan Pearce, Chief Nurse NSW</a:t>
            </a:r>
            <a:endParaRPr lang="en-US" altLang="en-US" sz="2000" b="1" dirty="0">
              <a:ea typeface="ヒラギノ角ゴ ProN W6" charset="0"/>
              <a:cs typeface="ヒラギノ角ゴ ProN W6" charset="0"/>
            </a:endParaRPr>
          </a:p>
          <a:p>
            <a:pPr marL="79249" indent="0">
              <a:buClr>
                <a:srgbClr val="FFFFFF"/>
              </a:buClr>
              <a:buSzPct val="125000"/>
              <a:buFont typeface="Helvetica" charset="0"/>
              <a:buChar char="•"/>
            </a:pPr>
            <a:endParaRPr lang="en-US" altLang="en-US" sz="2000" b="1" dirty="0">
              <a:ea typeface="ヒラギノ角ゴ ProN W6" charset="0"/>
              <a:cs typeface="ヒラギノ角ゴ ProN W6" charset="0"/>
            </a:endParaRPr>
          </a:p>
          <a:p>
            <a:pPr marL="79249" indent="0">
              <a:buClr>
                <a:srgbClr val="FFFFFF"/>
              </a:buClr>
              <a:buSzPct val="125000"/>
              <a:buNone/>
            </a:pPr>
            <a:r>
              <a:rPr lang="en-US" altLang="en-US" sz="2000" b="1" dirty="0"/>
              <a:t>General Managers &amp; Director’s of Nursing, NUMs &amp; staff at participating sites Canterbury, Royal Prince Alfred, Concord, &amp; Balmain Hospitals, &amp; </a:t>
            </a:r>
            <a:r>
              <a:rPr lang="en-US" altLang="en-US" sz="2000" b="1" dirty="0" err="1"/>
              <a:t>Tresillian</a:t>
            </a:r>
            <a:r>
              <a:rPr lang="en-US" altLang="en-US" sz="2000" b="1" dirty="0"/>
              <a:t>.</a:t>
            </a:r>
            <a:endParaRPr lang="en-US" altLang="en-US" sz="2000" b="1" dirty="0">
              <a:ea typeface="ヒラギノ角ゴ ProN W6" charset="0"/>
              <a:cs typeface="ヒラギノ角ゴ ProN W6" charset="0"/>
            </a:endParaRPr>
          </a:p>
          <a:p>
            <a:pPr marL="79249" indent="0">
              <a:buClr>
                <a:srgbClr val="FFFFFF"/>
              </a:buClr>
              <a:buSzPct val="125000"/>
              <a:buFont typeface="Helvetica" charset="0"/>
              <a:buChar char="•"/>
            </a:pPr>
            <a:endParaRPr lang="en-US" altLang="en-US" sz="2000" b="1" dirty="0"/>
          </a:p>
          <a:p>
            <a:pPr marL="79249" indent="0">
              <a:buClr>
                <a:srgbClr val="FFFFFF"/>
              </a:buClr>
              <a:buSzPct val="125000"/>
              <a:buNone/>
            </a:pPr>
            <a:r>
              <a:rPr lang="en-US" altLang="en-US" sz="2000" b="1" dirty="0"/>
              <a:t>Heart of Health Research Hub research collaborators: </a:t>
            </a:r>
            <a:r>
              <a:rPr lang="en-US" altLang="en-US" sz="2000" b="1" dirty="0" err="1"/>
              <a:t>Dr</a:t>
            </a:r>
            <a:r>
              <a:rPr lang="en-US" altLang="en-US" sz="2000" b="1" dirty="0"/>
              <a:t> Greg </a:t>
            </a:r>
            <a:r>
              <a:rPr lang="en-US" altLang="en-US" sz="2000" b="1" dirty="0" err="1"/>
              <a:t>Fairbrother</a:t>
            </a:r>
            <a:r>
              <a:rPr lang="en-US" altLang="en-US" sz="2000" b="1" dirty="0"/>
              <a:t> (</a:t>
            </a:r>
            <a:r>
              <a:rPr lang="en-US" altLang="en-US" sz="2000" b="1" dirty="0" smtClean="0"/>
              <a:t>SLHD), </a:t>
            </a:r>
            <a:r>
              <a:rPr lang="en-US" altLang="en-US" sz="2000" b="1" dirty="0" err="1" smtClean="0"/>
              <a:t>Dr</a:t>
            </a:r>
            <a:r>
              <a:rPr lang="en-US" altLang="en-US" sz="2000" b="1" dirty="0" smtClean="0"/>
              <a:t> </a:t>
            </a:r>
            <a:r>
              <a:rPr lang="en-US" altLang="en-US" sz="2000" b="1" dirty="0"/>
              <a:t>Anya Johnson &amp; </a:t>
            </a:r>
            <a:r>
              <a:rPr lang="en-US" altLang="en-US" sz="2000" b="1" dirty="0" err="1"/>
              <a:t>Dr</a:t>
            </a:r>
            <a:r>
              <a:rPr lang="en-US" altLang="en-US" sz="2000" b="1" dirty="0"/>
              <a:t> Helena Nguyen (</a:t>
            </a:r>
            <a:r>
              <a:rPr lang="en-US" altLang="en-US" sz="2000" b="1" dirty="0" err="1"/>
              <a:t>Usyd</a:t>
            </a:r>
            <a:r>
              <a:rPr lang="en-US" altLang="en-US" sz="2000" b="1" dirty="0"/>
              <a:t>), Prof Felicia Huppert &amp; </a:t>
            </a:r>
            <a:r>
              <a:rPr lang="en-US" altLang="en-US" sz="2000" b="1" dirty="0" err="1"/>
              <a:t>Dr</a:t>
            </a:r>
            <a:r>
              <a:rPr lang="en-US" altLang="en-US" sz="2000" b="1" dirty="0"/>
              <a:t> Paul Atkins (ACU</a:t>
            </a:r>
            <a:r>
              <a:rPr lang="en-US" altLang="en-US" sz="2000" b="1" dirty="0" smtClean="0"/>
              <a:t>).</a:t>
            </a:r>
            <a:endParaRPr lang="en-US" altLang="en-US" sz="2000" b="1" dirty="0">
              <a:ea typeface="ヒラギノ角ゴ ProN W6" charset="0"/>
              <a:cs typeface="ヒラギノ角ゴ ProN W6" charset="0"/>
            </a:endParaRPr>
          </a:p>
          <a:p>
            <a:pPr marL="79249" indent="0">
              <a:buNone/>
            </a:pPr>
            <a:r>
              <a:rPr lang="en-US" altLang="en-US" sz="1100" dirty="0"/>
              <a:t>Cartoons illustrated by Simon Williams, designed by Nickolas Yu</a:t>
            </a:r>
          </a:p>
        </p:txBody>
      </p:sp>
      <p:sp>
        <p:nvSpPr>
          <p:cNvPr id="11269" name="Text Box 3"/>
          <p:cNvSpPr txBox="1">
            <a:spLocks noChangeArrowheads="1"/>
          </p:cNvSpPr>
          <p:nvPr/>
        </p:nvSpPr>
        <p:spPr bwMode="auto">
          <a:xfrm>
            <a:off x="7487544" y="6423794"/>
            <a:ext cx="261193"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fld id="{4BC62D68-183A-4B04-995F-DDEA42785D2F}" type="slidenum">
              <a:rPr lang="en-US" altLang="en-US" sz="1100">
                <a:solidFill>
                  <a:srgbClr val="898989"/>
                </a:solidFill>
                <a:latin typeface="Lucida Grande" charset="0"/>
                <a:ea typeface="Lucida Grande" charset="0"/>
                <a:cs typeface="Lucida Grande" charset="0"/>
                <a:sym typeface="Lucida Grande" charset="0"/>
              </a:rPr>
              <a:pPr algn="ctr" eaLnBrk="1" hangingPunct="1"/>
              <a:t>2</a:t>
            </a:fld>
            <a:endParaRPr lang="en-US" altLang="en-US" sz="1100">
              <a:solidFill>
                <a:srgbClr val="898989"/>
              </a:solidFill>
              <a:latin typeface="Lucida Grande" charset="0"/>
              <a:ea typeface="Lucida Grande" charset="0"/>
              <a:cs typeface="Lucida Grande" charset="0"/>
              <a:sym typeface="Lucida Grande" charset="0"/>
            </a:endParaRPr>
          </a:p>
        </p:txBody>
      </p:sp>
      <p:pic>
        <p:nvPicPr>
          <p:cNvPr id="1127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9"/>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98758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rketingempire.co.uk/oldwebsite4/wp-content/uploads/2014/05/5-18-Blog-Ima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009384"/>
            <a:ext cx="2694434" cy="2839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406" y="704597"/>
            <a:ext cx="1744517" cy="738664"/>
          </a:xfrm>
          <a:prstGeom prst="rect">
            <a:avLst/>
          </a:prstGeom>
          <a:solidFill>
            <a:schemeClr val="bg1"/>
          </a:solidFill>
          <a:ln>
            <a:solidFill>
              <a:srgbClr val="7030A0"/>
            </a:solidFill>
          </a:ln>
        </p:spPr>
        <p:txBody>
          <a:bodyPr wrap="none" rtlCol="0">
            <a:spAutoFit/>
          </a:bodyPr>
          <a:lstStyle/>
          <a:p>
            <a:r>
              <a:rPr lang="en-AU" sz="1400" i="1" dirty="0" smtClean="0"/>
              <a:t>Demographics</a:t>
            </a:r>
            <a:r>
              <a:rPr lang="en-AU" sz="1400" dirty="0" smtClean="0"/>
              <a:t>:</a:t>
            </a:r>
          </a:p>
          <a:p>
            <a:r>
              <a:rPr lang="en-AU" sz="1400" dirty="0" smtClean="0"/>
              <a:t>*Gender </a:t>
            </a:r>
            <a:r>
              <a:rPr lang="en-AU" sz="1400" dirty="0" smtClean="0">
                <a:solidFill>
                  <a:srgbClr val="FF0000"/>
                </a:solidFill>
              </a:rPr>
              <a:t>(NS)</a:t>
            </a:r>
          </a:p>
          <a:p>
            <a:r>
              <a:rPr lang="en-AU" sz="1400" dirty="0" smtClean="0"/>
              <a:t>*Years of service </a:t>
            </a:r>
            <a:r>
              <a:rPr lang="en-AU" sz="1400" dirty="0" smtClean="0">
                <a:solidFill>
                  <a:srgbClr val="FF0000"/>
                </a:solidFill>
              </a:rPr>
              <a:t>(NS)</a:t>
            </a:r>
            <a:endParaRPr lang="en-AU" sz="1400" dirty="0">
              <a:solidFill>
                <a:srgbClr val="FF0000"/>
              </a:solidFill>
            </a:endParaRPr>
          </a:p>
        </p:txBody>
      </p:sp>
      <p:sp>
        <p:nvSpPr>
          <p:cNvPr id="4" name="TextBox 3"/>
          <p:cNvSpPr txBox="1"/>
          <p:nvPr/>
        </p:nvSpPr>
        <p:spPr>
          <a:xfrm>
            <a:off x="1670257" y="812319"/>
            <a:ext cx="1944258" cy="523220"/>
          </a:xfrm>
          <a:prstGeom prst="rect">
            <a:avLst/>
          </a:prstGeom>
          <a:solidFill>
            <a:schemeClr val="bg1"/>
          </a:solidFill>
          <a:ln>
            <a:solidFill>
              <a:srgbClr val="7030A0"/>
            </a:solidFill>
          </a:ln>
        </p:spPr>
        <p:txBody>
          <a:bodyPr wrap="square" rtlCol="0">
            <a:spAutoFit/>
          </a:bodyPr>
          <a:lstStyle/>
          <a:p>
            <a:r>
              <a:rPr lang="en-AU" sz="1400" dirty="0" smtClean="0"/>
              <a:t>*Perspective-taking </a:t>
            </a:r>
            <a:r>
              <a:rPr lang="en-AU" sz="1400" dirty="0" smtClean="0">
                <a:solidFill>
                  <a:srgbClr val="00B050"/>
                </a:solidFill>
              </a:rPr>
              <a:t>(r=0.58)</a:t>
            </a:r>
            <a:endParaRPr lang="en-AU" sz="1400" dirty="0">
              <a:solidFill>
                <a:srgbClr val="00B050"/>
              </a:solidFill>
            </a:endParaRPr>
          </a:p>
        </p:txBody>
      </p:sp>
      <p:sp>
        <p:nvSpPr>
          <p:cNvPr id="6" name="TextBox 5"/>
          <p:cNvSpPr txBox="1"/>
          <p:nvPr/>
        </p:nvSpPr>
        <p:spPr>
          <a:xfrm>
            <a:off x="4283968" y="1770706"/>
            <a:ext cx="1880643" cy="738664"/>
          </a:xfrm>
          <a:prstGeom prst="rect">
            <a:avLst/>
          </a:prstGeom>
          <a:solidFill>
            <a:schemeClr val="bg1"/>
          </a:solidFill>
          <a:ln>
            <a:solidFill>
              <a:srgbClr val="7030A0"/>
            </a:solidFill>
          </a:ln>
        </p:spPr>
        <p:txBody>
          <a:bodyPr wrap="none" rtlCol="0">
            <a:spAutoFit/>
          </a:bodyPr>
          <a:lstStyle/>
          <a:p>
            <a:r>
              <a:rPr lang="en-AU" sz="1400" i="1" dirty="0" smtClean="0"/>
              <a:t>Negative load</a:t>
            </a:r>
            <a:r>
              <a:rPr lang="en-AU" sz="1400" dirty="0" smtClean="0"/>
              <a:t>:</a:t>
            </a:r>
          </a:p>
          <a:p>
            <a:r>
              <a:rPr lang="en-AU" sz="1400" dirty="0" smtClean="0"/>
              <a:t>*Stress </a:t>
            </a:r>
            <a:r>
              <a:rPr lang="en-AU" sz="1400" dirty="0" smtClean="0">
                <a:solidFill>
                  <a:srgbClr val="FF0000"/>
                </a:solidFill>
              </a:rPr>
              <a:t>(NS)</a:t>
            </a:r>
          </a:p>
          <a:p>
            <a:r>
              <a:rPr lang="en-AU" sz="1400" dirty="0" smtClean="0"/>
              <a:t>*Emotional labour </a:t>
            </a:r>
            <a:r>
              <a:rPr lang="en-AU" sz="1400" dirty="0" smtClean="0">
                <a:solidFill>
                  <a:srgbClr val="FF0000"/>
                </a:solidFill>
              </a:rPr>
              <a:t>(NS)</a:t>
            </a:r>
            <a:endParaRPr lang="en-AU" sz="1400" dirty="0">
              <a:solidFill>
                <a:srgbClr val="FF0000"/>
              </a:solidFill>
            </a:endParaRPr>
          </a:p>
        </p:txBody>
      </p:sp>
      <p:sp>
        <p:nvSpPr>
          <p:cNvPr id="7" name="TextBox 6"/>
          <p:cNvSpPr txBox="1"/>
          <p:nvPr/>
        </p:nvSpPr>
        <p:spPr>
          <a:xfrm>
            <a:off x="7186740" y="682243"/>
            <a:ext cx="1450269" cy="523220"/>
          </a:xfrm>
          <a:prstGeom prst="rect">
            <a:avLst/>
          </a:prstGeom>
          <a:solidFill>
            <a:schemeClr val="bg1"/>
          </a:solidFill>
          <a:ln>
            <a:solidFill>
              <a:srgbClr val="7030A0"/>
            </a:solidFill>
          </a:ln>
        </p:spPr>
        <p:txBody>
          <a:bodyPr wrap="none" rtlCol="0">
            <a:spAutoFit/>
          </a:bodyPr>
          <a:lstStyle/>
          <a:p>
            <a:r>
              <a:rPr lang="en-AU" sz="1400" dirty="0" smtClean="0"/>
              <a:t>*Resources</a:t>
            </a:r>
          </a:p>
          <a:p>
            <a:r>
              <a:rPr lang="en-AU" sz="1400" dirty="0"/>
              <a:t>a</a:t>
            </a:r>
            <a:r>
              <a:rPr lang="en-AU" sz="1400" dirty="0" smtClean="0"/>
              <a:t>vailable </a:t>
            </a:r>
            <a:r>
              <a:rPr lang="en-AU" sz="1400" dirty="0" smtClean="0">
                <a:solidFill>
                  <a:srgbClr val="00B050"/>
                </a:solidFill>
              </a:rPr>
              <a:t>(r=0.33)</a:t>
            </a:r>
            <a:endParaRPr lang="en-AU" sz="1400" dirty="0">
              <a:solidFill>
                <a:srgbClr val="00B050"/>
              </a:solidFill>
            </a:endParaRPr>
          </a:p>
        </p:txBody>
      </p:sp>
      <p:sp>
        <p:nvSpPr>
          <p:cNvPr id="8" name="TextBox 7"/>
          <p:cNvSpPr txBox="1"/>
          <p:nvPr/>
        </p:nvSpPr>
        <p:spPr>
          <a:xfrm>
            <a:off x="5724128" y="790369"/>
            <a:ext cx="1337482" cy="523220"/>
          </a:xfrm>
          <a:prstGeom prst="rect">
            <a:avLst/>
          </a:prstGeom>
          <a:solidFill>
            <a:schemeClr val="bg1"/>
          </a:solidFill>
          <a:ln>
            <a:solidFill>
              <a:srgbClr val="7030A0"/>
            </a:solidFill>
          </a:ln>
        </p:spPr>
        <p:txBody>
          <a:bodyPr wrap="none" rtlCol="0">
            <a:spAutoFit/>
          </a:bodyPr>
          <a:lstStyle/>
          <a:p>
            <a:r>
              <a:rPr lang="en-AU" sz="1400" dirty="0" smtClean="0"/>
              <a:t>*Positive affect </a:t>
            </a:r>
          </a:p>
          <a:p>
            <a:r>
              <a:rPr lang="en-AU" sz="1400" dirty="0" smtClean="0">
                <a:solidFill>
                  <a:srgbClr val="00B050"/>
                </a:solidFill>
              </a:rPr>
              <a:t>(r=0.52)</a:t>
            </a:r>
            <a:endParaRPr lang="en-AU" sz="1400" dirty="0">
              <a:solidFill>
                <a:srgbClr val="00B050"/>
              </a:solidFill>
            </a:endParaRPr>
          </a:p>
        </p:txBody>
      </p:sp>
      <p:sp>
        <p:nvSpPr>
          <p:cNvPr id="9" name="TextBox 8"/>
          <p:cNvSpPr txBox="1"/>
          <p:nvPr/>
        </p:nvSpPr>
        <p:spPr>
          <a:xfrm>
            <a:off x="6231158" y="1463572"/>
            <a:ext cx="2590004" cy="1169551"/>
          </a:xfrm>
          <a:prstGeom prst="rect">
            <a:avLst/>
          </a:prstGeom>
          <a:solidFill>
            <a:schemeClr val="bg1"/>
          </a:solidFill>
          <a:ln>
            <a:solidFill>
              <a:srgbClr val="7030A0"/>
            </a:solidFill>
          </a:ln>
        </p:spPr>
        <p:txBody>
          <a:bodyPr wrap="none" rtlCol="0">
            <a:spAutoFit/>
          </a:bodyPr>
          <a:lstStyle/>
          <a:p>
            <a:r>
              <a:rPr lang="en-AU" sz="1400" i="1" dirty="0" smtClean="0"/>
              <a:t>Workplace-specific</a:t>
            </a:r>
            <a:r>
              <a:rPr lang="en-AU" sz="1400" dirty="0" smtClean="0"/>
              <a:t>:</a:t>
            </a:r>
          </a:p>
          <a:p>
            <a:r>
              <a:rPr lang="en-AU" sz="1400" dirty="0" smtClean="0"/>
              <a:t>*Core performance </a:t>
            </a:r>
            <a:r>
              <a:rPr lang="en-AU" sz="1400" dirty="0" smtClean="0">
                <a:solidFill>
                  <a:srgbClr val="00B050"/>
                </a:solidFill>
              </a:rPr>
              <a:t>(r=0.27)</a:t>
            </a:r>
          </a:p>
          <a:p>
            <a:r>
              <a:rPr lang="en-AU" sz="1400" dirty="0" smtClean="0"/>
              <a:t>*Team performance </a:t>
            </a:r>
            <a:r>
              <a:rPr lang="en-AU" sz="1400" dirty="0" smtClean="0">
                <a:solidFill>
                  <a:srgbClr val="00B050"/>
                </a:solidFill>
              </a:rPr>
              <a:t>(r=0.18)</a:t>
            </a:r>
          </a:p>
          <a:p>
            <a:r>
              <a:rPr lang="en-AU" sz="1400" dirty="0" smtClean="0"/>
              <a:t>*Job satisfaction </a:t>
            </a:r>
            <a:r>
              <a:rPr lang="en-AU" sz="1400" dirty="0" smtClean="0">
                <a:solidFill>
                  <a:srgbClr val="00B050"/>
                </a:solidFill>
              </a:rPr>
              <a:t>(r=0.46)</a:t>
            </a:r>
          </a:p>
          <a:p>
            <a:r>
              <a:rPr lang="en-AU" sz="1400" dirty="0" smtClean="0"/>
              <a:t>*Compassionate climate </a:t>
            </a:r>
            <a:r>
              <a:rPr lang="en-AU" sz="1400" dirty="0" smtClean="0">
                <a:solidFill>
                  <a:srgbClr val="00B050"/>
                </a:solidFill>
              </a:rPr>
              <a:t>(r=0.19)</a:t>
            </a:r>
            <a:endParaRPr lang="en-AU" sz="1400" dirty="0">
              <a:solidFill>
                <a:srgbClr val="00B050"/>
              </a:solidFill>
            </a:endParaRPr>
          </a:p>
        </p:txBody>
      </p:sp>
      <p:sp>
        <p:nvSpPr>
          <p:cNvPr id="10" name="TextBox 9"/>
          <p:cNvSpPr txBox="1"/>
          <p:nvPr/>
        </p:nvSpPr>
        <p:spPr>
          <a:xfrm>
            <a:off x="2035608" y="1524579"/>
            <a:ext cx="2081147" cy="1384995"/>
          </a:xfrm>
          <a:prstGeom prst="rect">
            <a:avLst/>
          </a:prstGeom>
          <a:solidFill>
            <a:schemeClr val="bg1"/>
          </a:solidFill>
          <a:ln>
            <a:solidFill>
              <a:srgbClr val="7030A0"/>
            </a:solidFill>
          </a:ln>
        </p:spPr>
        <p:txBody>
          <a:bodyPr wrap="none" rtlCol="0">
            <a:spAutoFit/>
          </a:bodyPr>
          <a:lstStyle/>
          <a:p>
            <a:r>
              <a:rPr lang="en-AU" sz="1400" i="1" dirty="0" smtClean="0"/>
              <a:t>Intra-personal capacity</a:t>
            </a:r>
            <a:r>
              <a:rPr lang="en-AU" sz="1400" dirty="0" smtClean="0"/>
              <a:t>:</a:t>
            </a:r>
          </a:p>
          <a:p>
            <a:r>
              <a:rPr lang="en-AU" sz="1400" dirty="0" smtClean="0"/>
              <a:t>*Mindfulness </a:t>
            </a:r>
            <a:r>
              <a:rPr lang="en-AU" sz="1400" dirty="0" smtClean="0">
                <a:solidFill>
                  <a:srgbClr val="00B050"/>
                </a:solidFill>
              </a:rPr>
              <a:t>(r=0.31)</a:t>
            </a:r>
          </a:p>
          <a:p>
            <a:r>
              <a:rPr lang="en-AU" sz="1400" dirty="0" smtClean="0"/>
              <a:t>*Well-being </a:t>
            </a:r>
            <a:r>
              <a:rPr lang="en-AU" sz="1400" dirty="0" smtClean="0">
                <a:solidFill>
                  <a:srgbClr val="00B050"/>
                </a:solidFill>
              </a:rPr>
              <a:t>(r=0.27)</a:t>
            </a:r>
          </a:p>
          <a:p>
            <a:r>
              <a:rPr lang="en-AU" sz="1400" dirty="0" smtClean="0"/>
              <a:t>*Flourishing </a:t>
            </a:r>
            <a:r>
              <a:rPr lang="en-AU" sz="1400" dirty="0" smtClean="0">
                <a:solidFill>
                  <a:srgbClr val="00B050"/>
                </a:solidFill>
              </a:rPr>
              <a:t>(r=0.41)</a:t>
            </a:r>
          </a:p>
          <a:p>
            <a:r>
              <a:rPr lang="en-AU" sz="1400" dirty="0" smtClean="0"/>
              <a:t>*Self-compassion </a:t>
            </a:r>
            <a:r>
              <a:rPr lang="en-AU" sz="1400" dirty="0" smtClean="0">
                <a:solidFill>
                  <a:srgbClr val="00B050"/>
                </a:solidFill>
              </a:rPr>
              <a:t>(r=0.38)</a:t>
            </a:r>
          </a:p>
          <a:p>
            <a:r>
              <a:rPr lang="en-AU" sz="1400" dirty="0" smtClean="0"/>
              <a:t>*Resilience </a:t>
            </a:r>
            <a:r>
              <a:rPr lang="en-AU" sz="1400" dirty="0" smtClean="0">
                <a:solidFill>
                  <a:srgbClr val="FF0000"/>
                </a:solidFill>
              </a:rPr>
              <a:t>(NS)</a:t>
            </a:r>
          </a:p>
        </p:txBody>
      </p:sp>
      <p:sp>
        <p:nvSpPr>
          <p:cNvPr id="3" name="Left Brace 2"/>
          <p:cNvSpPr/>
          <p:nvPr/>
        </p:nvSpPr>
        <p:spPr>
          <a:xfrm>
            <a:off x="1259632" y="476672"/>
            <a:ext cx="443480" cy="2588069"/>
          </a:xfrm>
          <a:prstGeom prst="leftBrace">
            <a:avLst/>
          </a:prstGeom>
          <a:noFill/>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TextBox 14"/>
          <p:cNvSpPr txBox="1"/>
          <p:nvPr/>
        </p:nvSpPr>
        <p:spPr>
          <a:xfrm rot="16200000">
            <a:off x="-557413" y="1558493"/>
            <a:ext cx="2984278" cy="338554"/>
          </a:xfrm>
          <a:prstGeom prst="rect">
            <a:avLst/>
          </a:prstGeom>
          <a:solidFill>
            <a:srgbClr val="FFFF00"/>
          </a:solidFill>
          <a:ln>
            <a:solidFill>
              <a:schemeClr val="accent1"/>
            </a:solidFill>
          </a:ln>
        </p:spPr>
        <p:txBody>
          <a:bodyPr wrap="none" rtlCol="0">
            <a:spAutoFit/>
          </a:bodyPr>
          <a:lstStyle/>
          <a:p>
            <a:r>
              <a:rPr lang="en-AU" sz="1600" b="1" dirty="0" smtClean="0"/>
              <a:t>Independent variables measured</a:t>
            </a:r>
            <a:endParaRPr lang="en-AU" sz="1600" b="1" dirty="0"/>
          </a:p>
        </p:txBody>
      </p:sp>
      <p:sp>
        <p:nvSpPr>
          <p:cNvPr id="16" name="TextBox 15"/>
          <p:cNvSpPr txBox="1"/>
          <p:nvPr/>
        </p:nvSpPr>
        <p:spPr>
          <a:xfrm>
            <a:off x="2960630" y="5939194"/>
            <a:ext cx="3772636" cy="523220"/>
          </a:xfrm>
          <a:prstGeom prst="rect">
            <a:avLst/>
          </a:prstGeom>
          <a:solidFill>
            <a:srgbClr val="FFFF00"/>
          </a:solidFill>
          <a:ln>
            <a:solidFill>
              <a:schemeClr val="accent1"/>
            </a:solidFill>
          </a:ln>
        </p:spPr>
        <p:txBody>
          <a:bodyPr wrap="none" rtlCol="0">
            <a:spAutoFit/>
          </a:bodyPr>
          <a:lstStyle/>
          <a:p>
            <a:pPr algn="ctr"/>
            <a:r>
              <a:rPr lang="en-AU" sz="1400" b="1" dirty="0" smtClean="0"/>
              <a:t>Dependent variable of interest:</a:t>
            </a:r>
          </a:p>
          <a:p>
            <a:pPr algn="ctr"/>
            <a:r>
              <a:rPr lang="en-AU" sz="1400" dirty="0" smtClean="0"/>
              <a:t>*Compassionate Patient and Family-centred Care</a:t>
            </a:r>
            <a:endParaRPr lang="en-AU" sz="1400" dirty="0"/>
          </a:p>
        </p:txBody>
      </p:sp>
      <p:sp>
        <p:nvSpPr>
          <p:cNvPr id="14" name="Down Arrow 13"/>
          <p:cNvSpPr/>
          <p:nvPr/>
        </p:nvSpPr>
        <p:spPr>
          <a:xfrm>
            <a:off x="4604632" y="2754406"/>
            <a:ext cx="242316" cy="310335"/>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Down Arrow 17"/>
          <p:cNvSpPr/>
          <p:nvPr/>
        </p:nvSpPr>
        <p:spPr>
          <a:xfrm rot="1722479">
            <a:off x="5614082" y="2793531"/>
            <a:ext cx="242316" cy="310335"/>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Down Arrow 18"/>
          <p:cNvSpPr/>
          <p:nvPr/>
        </p:nvSpPr>
        <p:spPr>
          <a:xfrm rot="19559488">
            <a:off x="3586788" y="2793530"/>
            <a:ext cx="242316" cy="310335"/>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158730" y="6519446"/>
            <a:ext cx="3072701" cy="338554"/>
          </a:xfrm>
          <a:prstGeom prst="rect">
            <a:avLst/>
          </a:prstGeom>
          <a:noFill/>
        </p:spPr>
        <p:txBody>
          <a:bodyPr wrap="none" rtlCol="0">
            <a:spAutoFit/>
          </a:bodyPr>
          <a:lstStyle/>
          <a:p>
            <a:r>
              <a:rPr lang="en-AU" sz="1600" dirty="0" smtClean="0">
                <a:solidFill>
                  <a:srgbClr val="FF0000"/>
                </a:solidFill>
              </a:rPr>
              <a:t>NS </a:t>
            </a:r>
            <a:r>
              <a:rPr lang="en-AU" sz="1600" dirty="0" smtClean="0"/>
              <a:t>= Not significant at P&lt;0.05 level</a:t>
            </a:r>
            <a:endParaRPr lang="en-AU" sz="1600" dirty="0"/>
          </a:p>
        </p:txBody>
      </p:sp>
    </p:spTree>
    <p:extLst>
      <p:ext uri="{BB962C8B-B14F-4D97-AF65-F5344CB8AC3E}">
        <p14:creationId xmlns:p14="http://schemas.microsoft.com/office/powerpoint/2010/main" val="1693462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Preliminary conclusion (n=130)</a:t>
            </a:r>
            <a:endParaRPr lang="en-AU" b="1" dirty="0"/>
          </a:p>
        </p:txBody>
      </p:sp>
      <p:sp>
        <p:nvSpPr>
          <p:cNvPr id="3" name="Content Placeholder 2"/>
          <p:cNvSpPr>
            <a:spLocks noGrp="1"/>
          </p:cNvSpPr>
          <p:nvPr>
            <p:ph idx="1"/>
          </p:nvPr>
        </p:nvSpPr>
        <p:spPr>
          <a:xfrm>
            <a:off x="467544" y="3861048"/>
            <a:ext cx="8229600" cy="2553147"/>
          </a:xfrm>
        </p:spPr>
        <p:txBody>
          <a:bodyPr>
            <a:normAutofit fontScale="55000" lnSpcReduction="20000"/>
          </a:bodyPr>
          <a:lstStyle/>
          <a:p>
            <a:pPr marL="0" indent="0">
              <a:buNone/>
            </a:pPr>
            <a:endParaRPr lang="en-AU" dirty="0" smtClean="0"/>
          </a:p>
          <a:p>
            <a:pPr marL="0" indent="0">
              <a:buNone/>
            </a:pPr>
            <a:endParaRPr lang="en-AU" dirty="0"/>
          </a:p>
          <a:p>
            <a:pPr marL="0" indent="0">
              <a:buNone/>
            </a:pPr>
            <a:endParaRPr lang="en-AU" dirty="0" smtClean="0"/>
          </a:p>
          <a:p>
            <a:pPr marL="0" indent="0">
              <a:buNone/>
            </a:pPr>
            <a:r>
              <a:rPr lang="en-AU" sz="3600" b="1" dirty="0"/>
              <a:t>After stepwise multiple regression </a:t>
            </a:r>
            <a:r>
              <a:rPr lang="en-AU" sz="3600" b="1" dirty="0" smtClean="0"/>
              <a:t>… </a:t>
            </a:r>
            <a:r>
              <a:rPr lang="en-AU" sz="3600" dirty="0" smtClean="0"/>
              <a:t>A </a:t>
            </a:r>
            <a:r>
              <a:rPr lang="en-AU" sz="3600" dirty="0"/>
              <a:t>model consisting of </a:t>
            </a:r>
            <a:r>
              <a:rPr lang="en-AU" sz="3600" b="1" dirty="0">
                <a:solidFill>
                  <a:srgbClr val="00B050"/>
                </a:solidFill>
              </a:rPr>
              <a:t>positive affect </a:t>
            </a:r>
            <a:r>
              <a:rPr lang="en-AU" sz="3600" dirty="0"/>
              <a:t>and </a:t>
            </a:r>
            <a:r>
              <a:rPr lang="en-AU" sz="3600" b="1" dirty="0">
                <a:solidFill>
                  <a:srgbClr val="00B050"/>
                </a:solidFill>
              </a:rPr>
              <a:t>perspective-taking </a:t>
            </a:r>
            <a:r>
              <a:rPr lang="en-AU" sz="3600" dirty="0"/>
              <a:t>yielded the best predictive model of CPFCC (adjusted r</a:t>
            </a:r>
            <a:r>
              <a:rPr lang="en-AU" sz="3600" baseline="30000" dirty="0"/>
              <a:t>2</a:t>
            </a:r>
            <a:r>
              <a:rPr lang="en-AU" sz="3600" dirty="0"/>
              <a:t>=0.47) </a:t>
            </a:r>
          </a:p>
          <a:p>
            <a:pPr marL="0" indent="0">
              <a:buNone/>
            </a:pPr>
            <a:endParaRPr lang="en-AU" sz="3600" dirty="0" smtClean="0"/>
          </a:p>
          <a:p>
            <a:pPr marL="0" indent="0">
              <a:buNone/>
            </a:pPr>
            <a:r>
              <a:rPr lang="en-AU" sz="3600" dirty="0" smtClean="0"/>
              <a:t>So, improvements on positive affect and perspective-taking might positively impact on Compassionate, patient &amp; family-centred care</a:t>
            </a:r>
            <a:endParaRPr lang="en-AU" sz="3600" dirty="0"/>
          </a:p>
        </p:txBody>
      </p:sp>
      <p:sp>
        <p:nvSpPr>
          <p:cNvPr id="4" name="Rectangle 1"/>
          <p:cNvSpPr>
            <a:spLocks/>
          </p:cNvSpPr>
          <p:nvPr/>
        </p:nvSpPr>
        <p:spPr bwMode="auto">
          <a:xfrm>
            <a:off x="1276628" y="1772816"/>
            <a:ext cx="2375297" cy="1080120"/>
          </a:xfrm>
          <a:prstGeom prst="rect">
            <a:avLst/>
          </a:prstGeom>
          <a:solidFill>
            <a:srgbClr val="00B0F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dirty="0" smtClean="0"/>
              <a:t>Perspective-taking capacity</a:t>
            </a:r>
            <a:endParaRPr lang="en-US" altLang="en-US" sz="2000" dirty="0"/>
          </a:p>
        </p:txBody>
      </p:sp>
      <p:sp>
        <p:nvSpPr>
          <p:cNvPr id="5" name="Rectangle 7"/>
          <p:cNvSpPr>
            <a:spLocks/>
          </p:cNvSpPr>
          <p:nvPr/>
        </p:nvSpPr>
        <p:spPr bwMode="auto">
          <a:xfrm>
            <a:off x="1285853" y="3429000"/>
            <a:ext cx="2375297" cy="1008112"/>
          </a:xfrm>
          <a:prstGeom prst="rect">
            <a:avLst/>
          </a:prstGeom>
          <a:solidFill>
            <a:srgbClr val="EF8FB3"/>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dirty="0" smtClean="0"/>
              <a:t>Positive emotions</a:t>
            </a:r>
            <a:endParaRPr lang="en-US" altLang="en-US" sz="2000" dirty="0"/>
          </a:p>
        </p:txBody>
      </p:sp>
      <p:sp>
        <p:nvSpPr>
          <p:cNvPr id="7" name="Rectangle 4"/>
          <p:cNvSpPr>
            <a:spLocks/>
          </p:cNvSpPr>
          <p:nvPr/>
        </p:nvSpPr>
        <p:spPr bwMode="auto">
          <a:xfrm>
            <a:off x="5292080" y="2017360"/>
            <a:ext cx="2375297" cy="2131720"/>
          </a:xfrm>
          <a:prstGeom prst="rect">
            <a:avLst/>
          </a:prstGeom>
          <a:solidFill>
            <a:srgbClr val="CFBBF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algn="ctr" eaLnBrk="1" hangingPunct="1"/>
            <a:r>
              <a:rPr lang="en-US" altLang="en-US" sz="2000" dirty="0" smtClean="0"/>
              <a:t>Compassionate, </a:t>
            </a:r>
          </a:p>
          <a:p>
            <a:pPr algn="ctr" eaLnBrk="1" hangingPunct="1"/>
            <a:r>
              <a:rPr lang="en-US" altLang="en-US" sz="2000" dirty="0" smtClean="0"/>
              <a:t>patient &amp; family-</a:t>
            </a:r>
            <a:r>
              <a:rPr lang="en-US" altLang="en-US" sz="2000" dirty="0" err="1" smtClean="0"/>
              <a:t>centred</a:t>
            </a:r>
            <a:r>
              <a:rPr lang="en-US" altLang="en-US" sz="2000" dirty="0" smtClean="0"/>
              <a:t> care (CPFCC)</a:t>
            </a:r>
            <a:endParaRPr lang="en-US" altLang="en-US" sz="2000" dirty="0"/>
          </a:p>
        </p:txBody>
      </p:sp>
      <p:sp>
        <p:nvSpPr>
          <p:cNvPr id="8" name="Left-Right Arrow 7"/>
          <p:cNvSpPr/>
          <p:nvPr/>
        </p:nvSpPr>
        <p:spPr>
          <a:xfrm>
            <a:off x="3851920" y="2852936"/>
            <a:ext cx="1216152" cy="484632"/>
          </a:xfrm>
          <a:prstGeom prst="leftRightArrow">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23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smtClean="0"/>
              <a:t/>
            </a:r>
            <a:br>
              <a:rPr lang="en-AU" b="1" dirty="0" smtClean="0"/>
            </a:br>
            <a:r>
              <a:rPr lang="en-AU" b="1" dirty="0"/>
              <a:t/>
            </a:r>
            <a:br>
              <a:rPr lang="en-AU" b="1" dirty="0"/>
            </a:br>
            <a:r>
              <a:rPr lang="en-AU" b="1" dirty="0" smtClean="0"/>
              <a:t>STUDY 2:</a:t>
            </a:r>
            <a:r>
              <a:rPr lang="en-AU" b="1" dirty="0" smtClean="0">
                <a:solidFill>
                  <a:srgbClr val="7030A0"/>
                </a:solidFill>
              </a:rPr>
              <a:t/>
            </a:r>
            <a:br>
              <a:rPr lang="en-AU" b="1" dirty="0" smtClean="0">
                <a:solidFill>
                  <a:srgbClr val="7030A0"/>
                </a:solidFill>
              </a:rPr>
            </a:br>
            <a:r>
              <a:rPr lang="en-AU" b="1" dirty="0" smtClean="0">
                <a:solidFill>
                  <a:srgbClr val="7030A0"/>
                </a:solidFill>
              </a:rPr>
              <a:t>What is the impact of meditation-based mental &amp; emotional fitness training (sustained dose) on staff wellness and compassionate care?</a:t>
            </a:r>
            <a:endParaRPr lang="en-AU" b="1" dirty="0">
              <a:solidFill>
                <a:srgbClr val="7030A0"/>
              </a:solidFill>
            </a:endParaRPr>
          </a:p>
        </p:txBody>
      </p:sp>
      <p:pic>
        <p:nvPicPr>
          <p:cNvPr id="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1768"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17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Preliminary results (n=24)</a:t>
            </a:r>
            <a:endParaRPr lang="en-AU" b="1" dirty="0"/>
          </a:p>
        </p:txBody>
      </p:sp>
      <p:sp>
        <p:nvSpPr>
          <p:cNvPr id="4" name="Rectangle 1"/>
          <p:cNvSpPr>
            <a:spLocks/>
          </p:cNvSpPr>
          <p:nvPr/>
        </p:nvSpPr>
        <p:spPr bwMode="auto">
          <a:xfrm>
            <a:off x="1276628" y="1772816"/>
            <a:ext cx="2375297" cy="1080120"/>
          </a:xfrm>
          <a:prstGeom prst="rect">
            <a:avLst/>
          </a:prstGeom>
          <a:solidFill>
            <a:srgbClr val="00B0F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algn="ctr" eaLnBrk="1" hangingPunct="1"/>
            <a:r>
              <a:rPr lang="en-US" altLang="en-US" sz="2000" b="1" dirty="0" smtClean="0"/>
              <a:t>Perspective-taking capacity</a:t>
            </a:r>
          </a:p>
          <a:p>
            <a:pPr algn="ctr" eaLnBrk="1" hangingPunct="1"/>
            <a:r>
              <a:rPr lang="en-US" altLang="en-US" sz="1600" dirty="0" smtClean="0"/>
              <a:t>Effect size: 0.5</a:t>
            </a:r>
          </a:p>
          <a:p>
            <a:pPr algn="ctr" eaLnBrk="1" hangingPunct="1"/>
            <a:endParaRPr lang="en-US" altLang="en-US" sz="2000" dirty="0"/>
          </a:p>
        </p:txBody>
      </p:sp>
      <p:sp>
        <p:nvSpPr>
          <p:cNvPr id="5" name="Rectangle 7"/>
          <p:cNvSpPr>
            <a:spLocks/>
          </p:cNvSpPr>
          <p:nvPr/>
        </p:nvSpPr>
        <p:spPr bwMode="auto">
          <a:xfrm>
            <a:off x="1285853" y="3429000"/>
            <a:ext cx="2375297" cy="1008112"/>
          </a:xfrm>
          <a:prstGeom prst="rect">
            <a:avLst/>
          </a:prstGeom>
          <a:solidFill>
            <a:srgbClr val="EF8FB3"/>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smtClean="0"/>
          </a:p>
          <a:p>
            <a:pPr algn="ctr" eaLnBrk="1" hangingPunct="1"/>
            <a:r>
              <a:rPr lang="en-US" altLang="en-US" sz="2000" b="1" dirty="0" smtClean="0"/>
              <a:t>Mindfulness</a:t>
            </a:r>
          </a:p>
          <a:p>
            <a:pPr algn="ctr" eaLnBrk="1" hangingPunct="1"/>
            <a:r>
              <a:rPr lang="en-US" altLang="en-US" sz="1600" dirty="0" smtClean="0"/>
              <a:t>Effect size: 0.8</a:t>
            </a:r>
          </a:p>
        </p:txBody>
      </p:sp>
      <p:sp>
        <p:nvSpPr>
          <p:cNvPr id="7" name="Rectangle 4"/>
          <p:cNvSpPr>
            <a:spLocks/>
          </p:cNvSpPr>
          <p:nvPr/>
        </p:nvSpPr>
        <p:spPr bwMode="auto">
          <a:xfrm>
            <a:off x="5580112" y="1772816"/>
            <a:ext cx="2375297" cy="1824008"/>
          </a:xfrm>
          <a:prstGeom prst="rect">
            <a:avLst/>
          </a:prstGeom>
          <a:solidFill>
            <a:srgbClr val="CFBBF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b="1" dirty="0" smtClean="0"/>
              <a:t>Compassionate, </a:t>
            </a:r>
          </a:p>
          <a:p>
            <a:pPr algn="ctr" eaLnBrk="1" hangingPunct="1"/>
            <a:r>
              <a:rPr lang="en-US" altLang="en-US" sz="2000" b="1" dirty="0" smtClean="0"/>
              <a:t>patient &amp; family-</a:t>
            </a:r>
            <a:r>
              <a:rPr lang="en-US" altLang="en-US" sz="2000" b="1" dirty="0" err="1" smtClean="0"/>
              <a:t>centred</a:t>
            </a:r>
            <a:r>
              <a:rPr lang="en-US" altLang="en-US" sz="2000" b="1" dirty="0" smtClean="0"/>
              <a:t> care</a:t>
            </a:r>
          </a:p>
          <a:p>
            <a:pPr algn="ctr" eaLnBrk="1" hangingPunct="1"/>
            <a:r>
              <a:rPr lang="en-US" altLang="en-US" sz="1600" dirty="0" smtClean="0"/>
              <a:t>Effect size: 0.8</a:t>
            </a:r>
            <a:endParaRPr lang="en-US" altLang="en-US" sz="1600" dirty="0"/>
          </a:p>
        </p:txBody>
      </p:sp>
      <p:sp>
        <p:nvSpPr>
          <p:cNvPr id="9" name="Rectangle 1"/>
          <p:cNvSpPr>
            <a:spLocks/>
          </p:cNvSpPr>
          <p:nvPr/>
        </p:nvSpPr>
        <p:spPr bwMode="auto">
          <a:xfrm>
            <a:off x="1285852" y="4869160"/>
            <a:ext cx="2375297" cy="1080120"/>
          </a:xfrm>
          <a:prstGeom prst="rect">
            <a:avLst/>
          </a:prstGeom>
          <a:solidFill>
            <a:srgbClr val="92D05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b="1" dirty="0" smtClean="0"/>
              <a:t>Stress</a:t>
            </a:r>
          </a:p>
          <a:p>
            <a:pPr algn="ctr" eaLnBrk="1" hangingPunct="1"/>
            <a:r>
              <a:rPr lang="en-US" altLang="en-US" sz="1600" dirty="0" smtClean="0"/>
              <a:t>Effect size: 0.4</a:t>
            </a:r>
            <a:endParaRPr lang="en-US" altLang="en-US" sz="1600" dirty="0"/>
          </a:p>
        </p:txBody>
      </p:sp>
      <p:sp>
        <p:nvSpPr>
          <p:cNvPr id="10" name="Rectangle 7"/>
          <p:cNvSpPr>
            <a:spLocks/>
          </p:cNvSpPr>
          <p:nvPr/>
        </p:nvSpPr>
        <p:spPr bwMode="auto">
          <a:xfrm>
            <a:off x="5580111" y="3966156"/>
            <a:ext cx="2375297" cy="1263044"/>
          </a:xfrm>
          <a:prstGeom prst="rect">
            <a:avLst/>
          </a:prstGeom>
          <a:solidFill>
            <a:schemeClr val="accent6">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b="1" dirty="0" smtClean="0"/>
          </a:p>
          <a:p>
            <a:pPr algn="ctr" eaLnBrk="1" hangingPunct="1"/>
            <a:r>
              <a:rPr lang="en-US" altLang="en-US" sz="2000" b="1" dirty="0" smtClean="0"/>
              <a:t>Climate of compassion</a:t>
            </a:r>
          </a:p>
          <a:p>
            <a:pPr algn="ctr" eaLnBrk="1" hangingPunct="1"/>
            <a:r>
              <a:rPr lang="en-US" altLang="en-US" sz="1600" dirty="0" smtClean="0"/>
              <a:t>Effect size: 0.4</a:t>
            </a:r>
          </a:p>
        </p:txBody>
      </p:sp>
      <p:sp>
        <p:nvSpPr>
          <p:cNvPr id="11" name="Rectangle 7"/>
          <p:cNvSpPr>
            <a:spLocks/>
          </p:cNvSpPr>
          <p:nvPr/>
        </p:nvSpPr>
        <p:spPr bwMode="auto">
          <a:xfrm>
            <a:off x="5580110" y="5402053"/>
            <a:ext cx="2375297" cy="1008112"/>
          </a:xfrm>
          <a:prstGeom prst="rect">
            <a:avLst/>
          </a:prstGeom>
          <a:solidFill>
            <a:schemeClr val="accent2">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smtClean="0"/>
          </a:p>
          <a:p>
            <a:pPr algn="ctr" eaLnBrk="1" hangingPunct="1"/>
            <a:r>
              <a:rPr lang="en-US" altLang="en-US" sz="2000" b="1" dirty="0" smtClean="0"/>
              <a:t>Emotional safety</a:t>
            </a:r>
          </a:p>
          <a:p>
            <a:pPr algn="ctr" eaLnBrk="1" hangingPunct="1"/>
            <a:r>
              <a:rPr lang="en-US" altLang="en-US" sz="1600" dirty="0" smtClean="0"/>
              <a:t>Effect size: 0.3</a:t>
            </a:r>
          </a:p>
        </p:txBody>
      </p:sp>
      <p:sp>
        <p:nvSpPr>
          <p:cNvPr id="12" name="Up Arrow 11"/>
          <p:cNvSpPr/>
          <p:nvPr/>
        </p:nvSpPr>
        <p:spPr>
          <a:xfrm>
            <a:off x="4373722" y="2598875"/>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1285853" y="6225499"/>
            <a:ext cx="1100879" cy="369332"/>
          </a:xfrm>
          <a:prstGeom prst="rect">
            <a:avLst/>
          </a:prstGeom>
          <a:solidFill>
            <a:srgbClr val="FFFF00"/>
          </a:solidFill>
        </p:spPr>
        <p:txBody>
          <a:bodyPr wrap="none" rtlCol="0">
            <a:spAutoFit/>
          </a:bodyPr>
          <a:lstStyle/>
          <a:p>
            <a:r>
              <a:rPr lang="en-AU" b="1" dirty="0" smtClean="0"/>
              <a:t>At</a:t>
            </a:r>
            <a:r>
              <a:rPr lang="en-AU" dirty="0" smtClean="0"/>
              <a:t> </a:t>
            </a:r>
            <a:r>
              <a:rPr lang="en-AU" b="1" dirty="0" smtClean="0"/>
              <a:t>P&lt;0.05</a:t>
            </a:r>
            <a:endParaRPr lang="en-AU" b="1" dirty="0"/>
          </a:p>
        </p:txBody>
      </p:sp>
    </p:spTree>
    <p:extLst>
      <p:ext uri="{BB962C8B-B14F-4D97-AF65-F5344CB8AC3E}">
        <p14:creationId xmlns:p14="http://schemas.microsoft.com/office/powerpoint/2010/main" val="112657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smtClean="0"/>
              <a:t/>
            </a:r>
            <a:br>
              <a:rPr lang="en-AU" b="1" dirty="0" smtClean="0"/>
            </a:br>
            <a:r>
              <a:rPr lang="en-AU" b="1" dirty="0"/>
              <a:t/>
            </a:r>
            <a:br>
              <a:rPr lang="en-AU" b="1" dirty="0"/>
            </a:br>
            <a:r>
              <a:rPr lang="en-AU" b="1" dirty="0" smtClean="0"/>
              <a:t>STUDY 3:</a:t>
            </a:r>
            <a:r>
              <a:rPr lang="en-AU" b="1" dirty="0" smtClean="0">
                <a:solidFill>
                  <a:srgbClr val="7030A0"/>
                </a:solidFill>
              </a:rPr>
              <a:t/>
            </a:r>
            <a:br>
              <a:rPr lang="en-AU" b="1" dirty="0" smtClean="0">
                <a:solidFill>
                  <a:srgbClr val="7030A0"/>
                </a:solidFill>
              </a:rPr>
            </a:br>
            <a:r>
              <a:rPr lang="en-AU" b="1" dirty="0" smtClean="0">
                <a:solidFill>
                  <a:srgbClr val="7030A0"/>
                </a:solidFill>
              </a:rPr>
              <a:t>What is the impact of meditation-based mental &amp; emotional fitness training (intensive dose) on staff wellness and compassionate care?</a:t>
            </a:r>
            <a:endParaRPr lang="en-AU" b="1" dirty="0">
              <a:solidFill>
                <a:srgbClr val="7030A0"/>
              </a:solidFill>
            </a:endParaRPr>
          </a:p>
        </p:txBody>
      </p:sp>
      <p:pic>
        <p:nvPicPr>
          <p:cNvPr id="3"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1768"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61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Preliminary results (n=36)</a:t>
            </a:r>
            <a:endParaRPr lang="en-AU" b="1" dirty="0"/>
          </a:p>
        </p:txBody>
      </p:sp>
      <p:sp>
        <p:nvSpPr>
          <p:cNvPr id="4" name="Rectangle 1"/>
          <p:cNvSpPr>
            <a:spLocks/>
          </p:cNvSpPr>
          <p:nvPr/>
        </p:nvSpPr>
        <p:spPr bwMode="auto">
          <a:xfrm>
            <a:off x="1276628" y="1772816"/>
            <a:ext cx="2375297" cy="1080120"/>
          </a:xfrm>
          <a:prstGeom prst="rect">
            <a:avLst/>
          </a:prstGeom>
          <a:solidFill>
            <a:srgbClr val="00B0F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000" dirty="0" smtClean="0"/>
          </a:p>
          <a:p>
            <a:pPr algn="ctr" eaLnBrk="1" hangingPunct="1"/>
            <a:r>
              <a:rPr lang="en-US" altLang="en-US" sz="2000" b="1" dirty="0" smtClean="0"/>
              <a:t>Positive affect</a:t>
            </a:r>
          </a:p>
          <a:p>
            <a:pPr algn="ctr" eaLnBrk="1" hangingPunct="1"/>
            <a:r>
              <a:rPr lang="en-US" altLang="en-US" sz="1600" dirty="0" smtClean="0"/>
              <a:t>Effect size: 1.3 </a:t>
            </a:r>
          </a:p>
        </p:txBody>
      </p:sp>
      <p:sp>
        <p:nvSpPr>
          <p:cNvPr id="5" name="Rectangle 7"/>
          <p:cNvSpPr>
            <a:spLocks/>
          </p:cNvSpPr>
          <p:nvPr/>
        </p:nvSpPr>
        <p:spPr bwMode="auto">
          <a:xfrm>
            <a:off x="1285853" y="3429000"/>
            <a:ext cx="2375297" cy="1008112"/>
          </a:xfrm>
          <a:prstGeom prst="rect">
            <a:avLst/>
          </a:prstGeom>
          <a:solidFill>
            <a:srgbClr val="EF8FB3"/>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smtClean="0"/>
          </a:p>
          <a:p>
            <a:pPr algn="ctr" eaLnBrk="1" hangingPunct="1"/>
            <a:r>
              <a:rPr lang="en-US" altLang="en-US" sz="2000" b="1" dirty="0" smtClean="0"/>
              <a:t>Mindfulness</a:t>
            </a:r>
          </a:p>
          <a:p>
            <a:pPr algn="ctr" eaLnBrk="1" hangingPunct="1"/>
            <a:r>
              <a:rPr lang="en-US" altLang="en-US" sz="1600" dirty="0" smtClean="0"/>
              <a:t>Effect size: 1.7</a:t>
            </a:r>
          </a:p>
        </p:txBody>
      </p:sp>
      <p:sp>
        <p:nvSpPr>
          <p:cNvPr id="7" name="Rectangle 4"/>
          <p:cNvSpPr>
            <a:spLocks/>
          </p:cNvSpPr>
          <p:nvPr/>
        </p:nvSpPr>
        <p:spPr bwMode="auto">
          <a:xfrm>
            <a:off x="5580112" y="1772816"/>
            <a:ext cx="2375297" cy="1080120"/>
          </a:xfrm>
          <a:prstGeom prst="rect">
            <a:avLst/>
          </a:prstGeom>
          <a:solidFill>
            <a:srgbClr val="CFBBF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000" dirty="0" smtClean="0"/>
          </a:p>
          <a:p>
            <a:pPr algn="ctr" eaLnBrk="1" hangingPunct="1"/>
            <a:r>
              <a:rPr lang="en-US" altLang="en-US" sz="2000" b="1" dirty="0" smtClean="0"/>
              <a:t>Wellbeing</a:t>
            </a:r>
          </a:p>
          <a:p>
            <a:pPr algn="ctr" eaLnBrk="1" hangingPunct="1"/>
            <a:r>
              <a:rPr lang="en-US" altLang="en-US" sz="1600" dirty="0" smtClean="0"/>
              <a:t>Effect size: 1.2</a:t>
            </a:r>
          </a:p>
        </p:txBody>
      </p:sp>
      <p:sp>
        <p:nvSpPr>
          <p:cNvPr id="9" name="Rectangle 1"/>
          <p:cNvSpPr>
            <a:spLocks/>
          </p:cNvSpPr>
          <p:nvPr/>
        </p:nvSpPr>
        <p:spPr bwMode="auto">
          <a:xfrm>
            <a:off x="1285852" y="4869160"/>
            <a:ext cx="2375297" cy="1080120"/>
          </a:xfrm>
          <a:prstGeom prst="rect">
            <a:avLst/>
          </a:prstGeom>
          <a:solidFill>
            <a:srgbClr val="92D05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b="1" dirty="0" smtClean="0"/>
              <a:t>Stress</a:t>
            </a:r>
          </a:p>
          <a:p>
            <a:pPr algn="ctr" eaLnBrk="1" hangingPunct="1"/>
            <a:r>
              <a:rPr lang="en-US" altLang="en-US" sz="1600" dirty="0" smtClean="0"/>
              <a:t>Effect size: 1.0</a:t>
            </a:r>
            <a:endParaRPr lang="en-US" altLang="en-US" sz="1600" dirty="0"/>
          </a:p>
        </p:txBody>
      </p:sp>
      <p:sp>
        <p:nvSpPr>
          <p:cNvPr id="10" name="Rectangle 7"/>
          <p:cNvSpPr>
            <a:spLocks/>
          </p:cNvSpPr>
          <p:nvPr/>
        </p:nvSpPr>
        <p:spPr bwMode="auto">
          <a:xfrm>
            <a:off x="5580111" y="4094892"/>
            <a:ext cx="2375297" cy="1008112"/>
          </a:xfrm>
          <a:prstGeom prst="rect">
            <a:avLst/>
          </a:prstGeom>
          <a:solidFill>
            <a:schemeClr val="accent6">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smtClean="0"/>
          </a:p>
          <a:p>
            <a:pPr algn="ctr" eaLnBrk="1" hangingPunct="1"/>
            <a:r>
              <a:rPr lang="en-US" altLang="en-US" sz="2000" b="1" dirty="0" smtClean="0"/>
              <a:t>Resources</a:t>
            </a:r>
          </a:p>
          <a:p>
            <a:pPr algn="ctr" eaLnBrk="1" hangingPunct="1"/>
            <a:r>
              <a:rPr lang="en-US" altLang="en-US" sz="1600" dirty="0" smtClean="0"/>
              <a:t>Effect size: 1.0</a:t>
            </a:r>
          </a:p>
        </p:txBody>
      </p:sp>
      <p:sp>
        <p:nvSpPr>
          <p:cNvPr id="12" name="Up Arrow 11"/>
          <p:cNvSpPr/>
          <p:nvPr/>
        </p:nvSpPr>
        <p:spPr>
          <a:xfrm>
            <a:off x="4499992" y="2450592"/>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6620491" y="5611739"/>
            <a:ext cx="1334917" cy="369332"/>
          </a:xfrm>
          <a:prstGeom prst="rect">
            <a:avLst/>
          </a:prstGeom>
          <a:solidFill>
            <a:srgbClr val="FFFF00"/>
          </a:solidFill>
        </p:spPr>
        <p:txBody>
          <a:bodyPr wrap="none" rtlCol="0">
            <a:spAutoFit/>
          </a:bodyPr>
          <a:lstStyle/>
          <a:p>
            <a:r>
              <a:rPr lang="en-AU" b="1" dirty="0" smtClean="0"/>
              <a:t>At</a:t>
            </a:r>
            <a:r>
              <a:rPr lang="en-AU" dirty="0" smtClean="0"/>
              <a:t> </a:t>
            </a:r>
            <a:r>
              <a:rPr lang="en-AU" b="1" dirty="0" smtClean="0"/>
              <a:t>P&lt;0.0001</a:t>
            </a:r>
            <a:endParaRPr lang="en-AU" b="1" dirty="0"/>
          </a:p>
        </p:txBody>
      </p:sp>
    </p:spTree>
    <p:extLst>
      <p:ext uri="{BB962C8B-B14F-4D97-AF65-F5344CB8AC3E}">
        <p14:creationId xmlns:p14="http://schemas.microsoft.com/office/powerpoint/2010/main" val="36996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body" idx="1"/>
          </p:nvPr>
        </p:nvSpPr>
        <p:spPr>
          <a:xfrm>
            <a:off x="455414" y="1109514"/>
            <a:ext cx="8233172" cy="5748486"/>
          </a:xfrm>
        </p:spPr>
        <p:txBody>
          <a:bodyPr rIns="45559"/>
          <a:lstStyle/>
          <a:p>
            <a:pPr marL="39066" indent="0">
              <a:spcBef>
                <a:spcPct val="0"/>
              </a:spcBef>
              <a:buNone/>
            </a:pPr>
            <a:r>
              <a:rPr lang="en-US" altLang="en-US" sz="2000" dirty="0"/>
              <a:t>“Very needed for our type of work dealing with all types of people in community – reminds us we need to look after ourselves to look after others …” RN ED</a:t>
            </a:r>
          </a:p>
          <a:p>
            <a:pPr marL="39066" indent="0">
              <a:spcBef>
                <a:spcPct val="0"/>
              </a:spcBef>
              <a:buNone/>
            </a:pPr>
            <a:endParaRPr lang="en-US" altLang="en-US" sz="2000" dirty="0"/>
          </a:p>
          <a:p>
            <a:pPr marL="39066" indent="0">
              <a:spcBef>
                <a:spcPct val="0"/>
              </a:spcBef>
              <a:buNone/>
            </a:pPr>
            <a:r>
              <a:rPr lang="en-US" altLang="en-US" sz="2000" dirty="0"/>
              <a:t>“</a:t>
            </a:r>
            <a:r>
              <a:rPr lang="en-US" altLang="en-US" sz="2000" dirty="0" err="1"/>
              <a:t>Sankalpa</a:t>
            </a:r>
            <a:r>
              <a:rPr lang="en-US" altLang="en-US" sz="2000" dirty="0"/>
              <a:t> helps me a lot to relax, refresh, and revive. I feel so happy to be part of this program. Thankyou NSW Health for </a:t>
            </a:r>
            <a:r>
              <a:rPr lang="en-US" altLang="en-US" sz="2000" dirty="0" err="1"/>
              <a:t>organising</a:t>
            </a:r>
            <a:r>
              <a:rPr lang="en-US" altLang="en-US" sz="2000" dirty="0"/>
              <a:t> this wonderful program for us.”  RN Recovery</a:t>
            </a:r>
          </a:p>
          <a:p>
            <a:pPr marL="39066" indent="0">
              <a:spcBef>
                <a:spcPct val="0"/>
              </a:spcBef>
              <a:buNone/>
            </a:pPr>
            <a:endParaRPr lang="en-US" altLang="en-US" sz="2000" dirty="0"/>
          </a:p>
          <a:p>
            <a:pPr marL="39066" indent="0">
              <a:spcBef>
                <a:spcPct val="0"/>
              </a:spcBef>
              <a:buNone/>
            </a:pPr>
            <a:r>
              <a:rPr lang="en-US" altLang="en-US" sz="2000" dirty="0"/>
              <a:t>“The program allows me to take a moment and </a:t>
            </a:r>
            <a:r>
              <a:rPr lang="en-US" altLang="en-US" sz="2000" dirty="0" smtClean="0"/>
              <a:t>look </a:t>
            </a:r>
            <a:r>
              <a:rPr lang="en-US" altLang="en-US" sz="2000" dirty="0"/>
              <a:t>after myself and to reflect on the things that I need to improve.” RN Oncology</a:t>
            </a:r>
          </a:p>
          <a:p>
            <a:pPr marL="39066" indent="0">
              <a:buNone/>
            </a:pPr>
            <a:endParaRPr lang="en-US" altLang="en-US" sz="2000" dirty="0"/>
          </a:p>
          <a:p>
            <a:pPr marL="39066" indent="0">
              <a:buNone/>
            </a:pPr>
            <a:r>
              <a:rPr lang="en-US" altLang="en-US" sz="2000" dirty="0"/>
              <a:t>“I look forward to </a:t>
            </a:r>
            <a:r>
              <a:rPr lang="en-US" altLang="en-US" sz="2000" dirty="0" err="1"/>
              <a:t>Sankalpa</a:t>
            </a:r>
            <a:r>
              <a:rPr lang="en-US" altLang="en-US" sz="2000" dirty="0"/>
              <a:t>. At first I liked the acknowledgment from my hospital – now I like the acknowledgement I have myself. It is nice to slow down, calm down, forgive and be kind to myself …” RN Oncology</a:t>
            </a:r>
          </a:p>
          <a:p>
            <a:pPr marL="39066" indent="0">
              <a:buNone/>
            </a:pPr>
            <a:endParaRPr lang="en-US" altLang="en-US" sz="2000" dirty="0"/>
          </a:p>
          <a:p>
            <a:pPr marL="39066" indent="0">
              <a:spcBef>
                <a:spcPct val="0"/>
              </a:spcBef>
            </a:pPr>
            <a:endParaRPr lang="en-US" altLang="en-US" sz="2000" dirty="0"/>
          </a:p>
          <a:p>
            <a:pPr marL="39066" indent="0"/>
            <a:endParaRPr lang="en-US" altLang="en-US" dirty="0" smtClean="0"/>
          </a:p>
        </p:txBody>
      </p:sp>
      <p:pic>
        <p:nvPicPr>
          <p:cNvPr id="5120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882" y="0"/>
            <a:ext cx="3405559" cy="110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9166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7030A0"/>
                </a:solidFill>
              </a:rPr>
              <a:t>Preliminary overall conclusion</a:t>
            </a:r>
            <a:br>
              <a:rPr lang="en-AU" b="1" dirty="0" smtClean="0">
                <a:solidFill>
                  <a:srgbClr val="7030A0"/>
                </a:solidFill>
              </a:rPr>
            </a:br>
            <a:endParaRPr lang="en-AU" sz="2200" b="1" dirty="0">
              <a:solidFill>
                <a:srgbClr val="7030A0"/>
              </a:solidFill>
            </a:endParaRPr>
          </a:p>
        </p:txBody>
      </p:sp>
      <p:sp>
        <p:nvSpPr>
          <p:cNvPr id="3" name="Content Placeholder 2"/>
          <p:cNvSpPr>
            <a:spLocks noGrp="1"/>
          </p:cNvSpPr>
          <p:nvPr>
            <p:ph idx="1"/>
          </p:nvPr>
        </p:nvSpPr>
        <p:spPr>
          <a:xfrm>
            <a:off x="586364" y="1958011"/>
            <a:ext cx="8229600" cy="4781128"/>
          </a:xfrm>
        </p:spPr>
        <p:txBody>
          <a:bodyPr>
            <a:normAutofit fontScale="40000" lnSpcReduction="20000"/>
          </a:bodyPr>
          <a:lstStyle/>
          <a:p>
            <a:endParaRPr lang="en-AU" dirty="0" smtClean="0"/>
          </a:p>
          <a:p>
            <a:endParaRPr lang="en-AU" dirty="0"/>
          </a:p>
          <a:p>
            <a:endParaRPr lang="en-AU" dirty="0" smtClean="0"/>
          </a:p>
          <a:p>
            <a:endParaRPr lang="en-AU" dirty="0" smtClean="0"/>
          </a:p>
          <a:p>
            <a:endParaRPr lang="en-AU" dirty="0"/>
          </a:p>
          <a:p>
            <a:endParaRPr lang="en-AU" dirty="0" smtClean="0"/>
          </a:p>
          <a:p>
            <a:endParaRPr lang="en-AU" dirty="0" smtClean="0"/>
          </a:p>
          <a:p>
            <a:endParaRPr lang="en-AU" dirty="0"/>
          </a:p>
          <a:p>
            <a:r>
              <a:rPr lang="en-AU" sz="5500" dirty="0" smtClean="0"/>
              <a:t>Highly significant (P&lt;0.0001) short-term </a:t>
            </a:r>
            <a:r>
              <a:rPr lang="en-AU" sz="5500" dirty="0" err="1" smtClean="0"/>
              <a:t>Sankalpa</a:t>
            </a:r>
            <a:r>
              <a:rPr lang="en-AU" sz="5500" dirty="0" smtClean="0"/>
              <a:t> effect shown among leaders during intensive format;</a:t>
            </a:r>
          </a:p>
          <a:p>
            <a:r>
              <a:rPr lang="en-AU" sz="5500" dirty="0" smtClean="0"/>
              <a:t>Significant (P&lt;0.05) sustained </a:t>
            </a:r>
            <a:r>
              <a:rPr lang="en-AU" sz="5500" dirty="0" err="1" smtClean="0"/>
              <a:t>Sankalpa</a:t>
            </a:r>
            <a:r>
              <a:rPr lang="en-AU" sz="5500" dirty="0" smtClean="0"/>
              <a:t> effect shown among staff during sustained format;</a:t>
            </a:r>
          </a:p>
          <a:p>
            <a:r>
              <a:rPr lang="en-AU" sz="5500" dirty="0" smtClean="0"/>
              <a:t>Positive affect and perspective-taking shown to be important correlates of CPFCC </a:t>
            </a:r>
          </a:p>
          <a:p>
            <a:r>
              <a:rPr lang="en-AU" sz="5500" dirty="0" smtClean="0"/>
              <a:t>Empirical support for key program assumptions is emerging (</a:t>
            </a:r>
            <a:r>
              <a:rPr lang="en-AU" sz="5500" dirty="0" err="1" smtClean="0"/>
              <a:t>eg</a:t>
            </a:r>
            <a:r>
              <a:rPr lang="en-AU" sz="5500" dirty="0" smtClean="0"/>
              <a:t> PA &amp; PTC)</a:t>
            </a:r>
            <a:endParaRPr lang="en-AU" sz="5500" b="1" dirty="0" smtClean="0"/>
          </a:p>
          <a:p>
            <a:r>
              <a:rPr lang="en-AU" sz="5500" b="1" dirty="0" err="1" smtClean="0"/>
              <a:t>Sankalpa</a:t>
            </a:r>
            <a:r>
              <a:rPr lang="en-AU" sz="5500" b="1" dirty="0" smtClean="0"/>
              <a:t> appears to be an effective strategy for supporting compassionate, patient &amp; family-centred care + staff wellness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28" y="1343877"/>
            <a:ext cx="274796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6788" y="1122226"/>
            <a:ext cx="1728192" cy="110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rot="10800000">
            <a:off x="4211960" y="2131849"/>
            <a:ext cx="978408" cy="48463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788" y="2374164"/>
            <a:ext cx="1728192" cy="122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37898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9939" name="Rectangle 2"/>
          <p:cNvSpPr>
            <a:spLocks/>
          </p:cNvSpPr>
          <p:nvPr/>
        </p:nvSpPr>
        <p:spPr bwMode="auto">
          <a:xfrm>
            <a:off x="179512" y="1926274"/>
            <a:ext cx="8856984" cy="46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508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300" b="1" dirty="0">
              <a:solidFill>
                <a:schemeClr val="tx1"/>
              </a:solidFill>
              <a:latin typeface="Helvetica" charset="0"/>
              <a:cs typeface="Helvetica" charset="0"/>
              <a:sym typeface="Helvetica" charset="0"/>
            </a:endParaRPr>
          </a:p>
        </p:txBody>
      </p:sp>
      <p:pic>
        <p:nvPicPr>
          <p:cNvPr id="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013491"/>
            <a:ext cx="3600400" cy="246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004" y="3307301"/>
            <a:ext cx="4123160" cy="187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11248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Appendices</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40116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7" name="Rectangle 2"/>
          <p:cNvSpPr>
            <a:spLocks noGrp="1" noChangeArrowheads="1"/>
          </p:cNvSpPr>
          <p:nvPr>
            <p:ph type="title"/>
          </p:nvPr>
        </p:nvSpPr>
        <p:spPr>
          <a:xfrm>
            <a:off x="1907705" y="1795411"/>
            <a:ext cx="5616624" cy="5080992"/>
          </a:xfrm>
          <a:extLst>
            <a:ext uri="{91240B29-F687-4F45-9708-019B960494DF}">
              <a14:hiddenLine xmlns:a14="http://schemas.microsoft.com/office/drawing/2010/main" w="9525">
                <a:solidFill>
                  <a:schemeClr val="tx1"/>
                </a:solidFill>
                <a:miter lim="800000"/>
                <a:headEnd/>
                <a:tailEnd/>
              </a14:hiddenLine>
            </a:ext>
          </a:extLst>
        </p:spPr>
        <p:txBody>
          <a:bodyPr/>
          <a:lstStyle/>
          <a:p>
            <a:pPr algn="l" eaLnBrk="1" hangingPunct="1"/>
            <a:r>
              <a:rPr lang="en-US" altLang="en-US" sz="2800" b="1" dirty="0" smtClean="0"/>
              <a:t>TODAY’s PRESENTATION</a:t>
            </a:r>
            <a:br>
              <a:rPr lang="en-US" altLang="en-US" sz="2800" b="1" dirty="0" smtClean="0"/>
            </a:br>
            <a:r>
              <a:rPr lang="en-US" altLang="en-US" sz="2800" b="1" dirty="0"/>
              <a:t/>
            </a:r>
            <a:br>
              <a:rPr lang="en-US" altLang="en-US" sz="2800" b="1" dirty="0"/>
            </a:br>
            <a:r>
              <a:rPr lang="en-US" altLang="en-US" sz="2800" b="1" dirty="0" smtClean="0"/>
              <a:t>A consumer story</a:t>
            </a:r>
            <a:br>
              <a:rPr lang="en-US" altLang="en-US" sz="2800" b="1" dirty="0" smtClean="0"/>
            </a:br>
            <a:r>
              <a:rPr lang="en-US" altLang="en-US" sz="2800" b="1" dirty="0" smtClean="0"/>
              <a:t/>
            </a:r>
            <a:br>
              <a:rPr lang="en-US" altLang="en-US" sz="2800" b="1" dirty="0" smtClean="0"/>
            </a:br>
            <a:r>
              <a:rPr lang="en-US" altLang="en-US" sz="2800" b="1" dirty="0" smtClean="0"/>
              <a:t>How to support compassionate care</a:t>
            </a:r>
            <a:br>
              <a:rPr lang="en-US" altLang="en-US" sz="2800" b="1" dirty="0" smtClean="0"/>
            </a:br>
            <a:r>
              <a:rPr lang="en-US" altLang="en-US" sz="2800" b="1" dirty="0" smtClean="0"/>
              <a:t/>
            </a:r>
            <a:br>
              <a:rPr lang="en-US" altLang="en-US" sz="2800" b="1" dirty="0" smtClean="0"/>
            </a:br>
            <a:r>
              <a:rPr lang="en-US" altLang="en-US" sz="2800" b="1" dirty="0" smtClean="0"/>
              <a:t>Preliminary research findings</a:t>
            </a: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22470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p>
        </p:txBody>
      </p:sp>
      <p:sp>
        <p:nvSpPr>
          <p:cNvPr id="34819" name="Rectangle 2"/>
          <p:cNvSpPr>
            <a:spLocks noGrp="1" noChangeArrowheads="1"/>
          </p:cNvSpPr>
          <p:nvPr>
            <p:ph type="body" idx="1"/>
          </p:nvPr>
        </p:nvSpPr>
        <p:spPr>
          <a:extLst>
            <a:ext uri="{91240B29-F687-4F45-9708-019B960494DF}">
              <a14:hiddenLine xmlns:a14="http://schemas.microsoft.com/office/drawing/2010/main" w="9525">
                <a:solidFill>
                  <a:schemeClr val="tx1"/>
                </a:solidFill>
                <a:miter lim="800000"/>
                <a:headEnd/>
                <a:tailEnd/>
              </a14:hiddenLine>
            </a:ext>
          </a:extLst>
        </p:spPr>
        <p:txBody>
          <a:bodyPr/>
          <a:lstStyle/>
          <a:p>
            <a:pPr marL="850900" eaLnBrk="1" hangingPunct="1">
              <a:spcBef>
                <a:spcPct val="0"/>
              </a:spcBef>
            </a:pPr>
            <a:endParaRPr lang="en-US" smtClean="0"/>
          </a:p>
        </p:txBody>
      </p:sp>
      <p:pic>
        <p:nvPicPr>
          <p:cNvPr id="34820"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0"/>
            <a:ext cx="1031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2621034" y="2060848"/>
            <a:ext cx="4174989" cy="3046988"/>
          </a:xfrm>
          <a:prstGeom prst="rect">
            <a:avLst/>
          </a:prstGeom>
          <a:noFill/>
        </p:spPr>
        <p:txBody>
          <a:bodyPr wrap="none" rtlCol="0">
            <a:spAutoFit/>
          </a:bodyPr>
          <a:lstStyle/>
          <a:p>
            <a:pPr algn="ctr"/>
            <a:r>
              <a:rPr lang="en-AU" sz="2400" b="1" dirty="0" smtClean="0">
                <a:solidFill>
                  <a:schemeClr val="bg1"/>
                </a:solidFill>
              </a:rPr>
              <a:t>Lindy Collins, </a:t>
            </a:r>
            <a:r>
              <a:rPr lang="en-AU" sz="2400" b="1" dirty="0" smtClean="0">
                <a:solidFill>
                  <a:schemeClr val="bg1"/>
                </a:solidFill>
              </a:rPr>
              <a:t>NUM</a:t>
            </a:r>
            <a:endParaRPr lang="en-AU" sz="2400" b="1" dirty="0" smtClean="0">
              <a:solidFill>
                <a:schemeClr val="bg1"/>
              </a:solidFill>
            </a:endParaRPr>
          </a:p>
          <a:p>
            <a:pPr algn="ctr"/>
            <a:r>
              <a:rPr lang="en-AU" sz="2400" b="1" dirty="0" smtClean="0">
                <a:solidFill>
                  <a:schemeClr val="bg1"/>
                </a:solidFill>
              </a:rPr>
              <a:t>Canterbury Emergency Dept.</a:t>
            </a:r>
          </a:p>
          <a:p>
            <a:endParaRPr lang="en-AU" sz="2400" b="1" dirty="0">
              <a:solidFill>
                <a:schemeClr val="bg1"/>
              </a:solidFill>
            </a:endParaRPr>
          </a:p>
          <a:p>
            <a:r>
              <a:rPr lang="en-AU" sz="2400" b="1" dirty="0" smtClean="0">
                <a:solidFill>
                  <a:schemeClr val="bg1"/>
                </a:solidFill>
              </a:rPr>
              <a:t>	*Impact</a:t>
            </a:r>
          </a:p>
          <a:p>
            <a:r>
              <a:rPr lang="en-AU" sz="2400" b="1" dirty="0" smtClean="0">
                <a:solidFill>
                  <a:schemeClr val="bg1"/>
                </a:solidFill>
              </a:rPr>
              <a:t>	    Clinical leader</a:t>
            </a:r>
          </a:p>
          <a:p>
            <a:r>
              <a:rPr lang="en-AU" sz="2400" b="1" dirty="0" smtClean="0">
                <a:solidFill>
                  <a:schemeClr val="bg1"/>
                </a:solidFill>
              </a:rPr>
              <a:t>	    Culture</a:t>
            </a:r>
          </a:p>
          <a:p>
            <a:endParaRPr lang="en-AU" sz="2400" b="1" dirty="0">
              <a:solidFill>
                <a:schemeClr val="bg1"/>
              </a:solidFill>
            </a:endParaRPr>
          </a:p>
          <a:p>
            <a:r>
              <a:rPr lang="en-AU" sz="2400" b="1" dirty="0" smtClean="0">
                <a:solidFill>
                  <a:schemeClr val="bg1"/>
                </a:solidFill>
              </a:rPr>
              <a:t>	*Key success factors</a:t>
            </a:r>
            <a:endParaRPr lang="en-AU" sz="2400" b="1" dirty="0">
              <a:solidFill>
                <a:schemeClr val="bg1"/>
              </a:solidFill>
            </a:endParaRPr>
          </a:p>
        </p:txBody>
      </p:sp>
    </p:spTree>
    <p:extLst>
      <p:ext uri="{BB962C8B-B14F-4D97-AF65-F5344CB8AC3E}">
        <p14:creationId xmlns:p14="http://schemas.microsoft.com/office/powerpoint/2010/main" val="298368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619125"/>
            <a:ext cx="57245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1"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31750"/>
            <a:ext cx="2387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0"/>
          <p:cNvSpPr txBox="1">
            <a:spLocks noChangeArrowheads="1"/>
          </p:cNvSpPr>
          <p:nvPr/>
        </p:nvSpPr>
        <p:spPr bwMode="auto">
          <a:xfrm>
            <a:off x="1" y="6342092"/>
            <a:ext cx="9144000" cy="3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AU" altLang="en-US" sz="1600" dirty="0" smtClean="0"/>
              <a:t>Relaxation &amp; Stress relaxation, Mindfulness, Kindness, Self compassion, Compassion skills</a:t>
            </a:r>
            <a:endParaRPr lang="en-AU" altLang="en-US" sz="1600" dirty="0"/>
          </a:p>
        </p:txBody>
      </p:sp>
      <p:sp>
        <p:nvSpPr>
          <p:cNvPr id="5" name="TextBox 10"/>
          <p:cNvSpPr txBox="1">
            <a:spLocks noChangeArrowheads="1"/>
          </p:cNvSpPr>
          <p:nvPr/>
        </p:nvSpPr>
        <p:spPr bwMode="auto">
          <a:xfrm>
            <a:off x="323528" y="980728"/>
            <a:ext cx="1707385"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AU" altLang="en-US" sz="2000" dirty="0"/>
              <a:t>Staff wellness</a:t>
            </a:r>
          </a:p>
        </p:txBody>
      </p:sp>
      <p:sp>
        <p:nvSpPr>
          <p:cNvPr id="6" name="TextBox 10"/>
          <p:cNvSpPr txBox="1">
            <a:spLocks noChangeArrowheads="1"/>
          </p:cNvSpPr>
          <p:nvPr/>
        </p:nvSpPr>
        <p:spPr bwMode="auto">
          <a:xfrm>
            <a:off x="6516216" y="980728"/>
            <a:ext cx="2481443" cy="37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AU" altLang="en-US" sz="2000" dirty="0" smtClean="0"/>
              <a:t>Compassionate care</a:t>
            </a:r>
            <a:endParaRPr lang="en-AU" altLang="en-US" sz="2000" dirty="0"/>
          </a:p>
        </p:txBody>
      </p:sp>
    </p:spTree>
    <p:extLst>
      <p:ext uri="{BB962C8B-B14F-4D97-AF65-F5344CB8AC3E}">
        <p14:creationId xmlns:p14="http://schemas.microsoft.com/office/powerpoint/2010/main" val="43570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752326" y="4471541"/>
            <a:ext cx="2259211" cy="1866305"/>
            <a:chOff x="0" y="0"/>
            <a:chExt cx="2024" cy="1672"/>
          </a:xfrm>
        </p:grpSpPr>
        <p:sp>
          <p:nvSpPr>
            <p:cNvPr id="34836" name="Rectangle 1"/>
            <p:cNvSpPr>
              <a:spLocks/>
            </p:cNvSpPr>
            <p:nvPr/>
          </p:nvSpPr>
          <p:spPr bwMode="auto">
            <a:xfrm>
              <a:off x="0" y="0"/>
              <a:ext cx="2016" cy="1672"/>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37" name="Rectangle 2"/>
            <p:cNvSpPr>
              <a:spLocks/>
            </p:cNvSpPr>
            <p:nvPr/>
          </p:nvSpPr>
          <p:spPr bwMode="auto">
            <a:xfrm>
              <a:off x="0" y="163"/>
              <a:ext cx="202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Head </a:t>
              </a:r>
            </a:p>
            <a:p>
              <a:pPr algn="ctr" eaLnBrk="1" hangingPunct="1"/>
              <a:r>
                <a:rPr lang="en-US" altLang="en-US" sz="1700" b="1" dirty="0" smtClean="0">
                  <a:solidFill>
                    <a:schemeClr val="tx1"/>
                  </a:solidFill>
                  <a:latin typeface="Lucida Grande" charset="0"/>
                  <a:ea typeface="Lucida Grande" charset="0"/>
                  <a:cs typeface="Lucida Grande" charset="0"/>
                  <a:sym typeface="Lucida Grande" charset="0"/>
                </a:rPr>
                <a:t>(noticing + appraising) </a:t>
              </a:r>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 seeing</a:t>
              </a:r>
            </a:p>
          </p:txBody>
        </p:sp>
      </p:grpSp>
      <p:grpSp>
        <p:nvGrpSpPr>
          <p:cNvPr id="34819" name="Group 6"/>
          <p:cNvGrpSpPr>
            <a:grpSpLocks/>
          </p:cNvGrpSpPr>
          <p:nvPr/>
        </p:nvGrpSpPr>
        <p:grpSpPr bwMode="auto">
          <a:xfrm>
            <a:off x="3316263" y="4471541"/>
            <a:ext cx="2384227" cy="1866305"/>
            <a:chOff x="0" y="0"/>
            <a:chExt cx="2136" cy="1672"/>
          </a:xfrm>
        </p:grpSpPr>
        <p:sp>
          <p:nvSpPr>
            <p:cNvPr id="34834" name="Rectangle 4"/>
            <p:cNvSpPr>
              <a:spLocks/>
            </p:cNvSpPr>
            <p:nvPr/>
          </p:nvSpPr>
          <p:spPr bwMode="auto">
            <a:xfrm>
              <a:off x="0" y="0"/>
              <a:ext cx="2128" cy="1672"/>
            </a:xfrm>
            <a:prstGeom prst="rect">
              <a:avLst/>
            </a:prstGeom>
            <a:solidFill>
              <a:srgbClr val="CFBBF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35" name="Rectangle 5"/>
            <p:cNvSpPr>
              <a:spLocks/>
            </p:cNvSpPr>
            <p:nvPr/>
          </p:nvSpPr>
          <p:spPr bwMode="auto">
            <a:xfrm>
              <a:off x="0" y="163"/>
              <a:ext cx="213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Heart </a:t>
              </a: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(emotional experience) </a:t>
              </a:r>
            </a:p>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 feeling</a:t>
              </a:r>
            </a:p>
          </p:txBody>
        </p:sp>
      </p:grpSp>
      <p:grpSp>
        <p:nvGrpSpPr>
          <p:cNvPr id="34820" name="Group 9"/>
          <p:cNvGrpSpPr>
            <a:grpSpLocks/>
          </p:cNvGrpSpPr>
          <p:nvPr/>
        </p:nvGrpSpPr>
        <p:grpSpPr bwMode="auto">
          <a:xfrm>
            <a:off x="6046515" y="4471541"/>
            <a:ext cx="2384227" cy="1866305"/>
            <a:chOff x="0" y="0"/>
            <a:chExt cx="2136" cy="1672"/>
          </a:xfrm>
        </p:grpSpPr>
        <p:sp>
          <p:nvSpPr>
            <p:cNvPr id="34832" name="Rectangle 7"/>
            <p:cNvSpPr>
              <a:spLocks/>
            </p:cNvSpPr>
            <p:nvPr/>
          </p:nvSpPr>
          <p:spPr bwMode="auto">
            <a:xfrm>
              <a:off x="0" y="0"/>
              <a:ext cx="2128" cy="1672"/>
            </a:xfrm>
            <a:prstGeom prst="rect">
              <a:avLst/>
            </a:prstGeom>
            <a:solidFill>
              <a:srgbClr val="EF8FB3"/>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33" name="Rectangle 8"/>
            <p:cNvSpPr>
              <a:spLocks/>
            </p:cNvSpPr>
            <p:nvPr/>
          </p:nvSpPr>
          <p:spPr bwMode="auto">
            <a:xfrm>
              <a:off x="0" y="163"/>
              <a:ext cx="213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Hands </a:t>
              </a: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(action to diminish suffering) </a:t>
              </a:r>
            </a:p>
            <a:p>
              <a:pPr algn="ctr" eaLnBrk="1" hangingPunct="1"/>
              <a:endParaRPr lang="en-US" altLang="en-US" sz="1700" b="1" dirty="0">
                <a:solidFill>
                  <a:schemeClr val="tx1"/>
                </a:solidFill>
                <a:latin typeface="Lucida Grande" charset="0"/>
                <a:ea typeface="Lucida Grande" charset="0"/>
                <a:cs typeface="Lucida Grande" charset="0"/>
                <a:sym typeface="Lucida Grande" charset="0"/>
              </a:endParaRPr>
            </a:p>
            <a:p>
              <a:pPr algn="ctr" eaLnBrk="1" hangingPunct="1"/>
              <a:r>
                <a:rPr lang="en-US" altLang="en-US" sz="1700" b="1" dirty="0">
                  <a:solidFill>
                    <a:schemeClr val="tx1"/>
                  </a:solidFill>
                  <a:latin typeface="Lucida Grande" charset="0"/>
                  <a:ea typeface="Lucida Grande" charset="0"/>
                  <a:cs typeface="Lucida Grande" charset="0"/>
                  <a:sym typeface="Lucida Grande" charset="0"/>
                </a:rPr>
                <a:t>… acting</a:t>
              </a:r>
            </a:p>
          </p:txBody>
        </p:sp>
      </p:grpSp>
      <p:sp>
        <p:nvSpPr>
          <p:cNvPr id="34821" name="Rectangle 10"/>
          <p:cNvSpPr>
            <a:spLocks/>
          </p:cNvSpPr>
          <p:nvPr/>
        </p:nvSpPr>
        <p:spPr bwMode="auto">
          <a:xfrm>
            <a:off x="455414" y="273472"/>
            <a:ext cx="8259961" cy="9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8" tIns="26788" rIns="26788" bIns="26788"/>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3900" dirty="0" smtClean="0">
                <a:solidFill>
                  <a:srgbClr val="7030A0"/>
                </a:solidFill>
                <a:latin typeface="Lucida Grande" charset="0"/>
                <a:ea typeface="Lucida Grande" charset="0"/>
                <a:cs typeface="Lucida Grande" charset="0"/>
                <a:sym typeface="Lucida Grande" charset="0"/>
              </a:rPr>
              <a:t>What </a:t>
            </a:r>
            <a:r>
              <a:rPr lang="en-US" altLang="en-US" sz="3900" dirty="0">
                <a:solidFill>
                  <a:srgbClr val="7030A0"/>
                </a:solidFill>
                <a:latin typeface="Lucida Grande" charset="0"/>
                <a:ea typeface="Lucida Grande" charset="0"/>
                <a:cs typeface="Lucida Grande" charset="0"/>
                <a:sym typeface="Lucida Grande" charset="0"/>
              </a:rPr>
              <a:t>is compassion?</a:t>
            </a:r>
          </a:p>
        </p:txBody>
      </p:sp>
      <p:grpSp>
        <p:nvGrpSpPr>
          <p:cNvPr id="34822" name="Group 13"/>
          <p:cNvGrpSpPr>
            <a:grpSpLocks/>
          </p:cNvGrpSpPr>
          <p:nvPr/>
        </p:nvGrpSpPr>
        <p:grpSpPr bwMode="auto">
          <a:xfrm>
            <a:off x="331515" y="1304851"/>
            <a:ext cx="8367117" cy="232172"/>
            <a:chOff x="0" y="0"/>
            <a:chExt cx="7496" cy="208"/>
          </a:xfrm>
        </p:grpSpPr>
        <p:sp>
          <p:nvSpPr>
            <p:cNvPr id="34830" name="Rectangle 11"/>
            <p:cNvSpPr>
              <a:spLocks/>
            </p:cNvSpPr>
            <p:nvPr/>
          </p:nvSpPr>
          <p:spPr bwMode="auto">
            <a:xfrm>
              <a:off x="0" y="0"/>
              <a:ext cx="7488" cy="208"/>
            </a:xfrm>
            <a:prstGeom prst="rect">
              <a:avLst/>
            </a:prstGeom>
            <a:solidFill>
              <a:srgbClr val="FED164"/>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31" name="Rectangle 12"/>
            <p:cNvSpPr>
              <a:spLocks/>
            </p:cNvSpPr>
            <p:nvPr/>
          </p:nvSpPr>
          <p:spPr bwMode="auto">
            <a:xfrm>
              <a:off x="0" y="0"/>
              <a:ext cx="749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500" b="1">
                  <a:solidFill>
                    <a:schemeClr val="tx1"/>
                  </a:solidFill>
                  <a:latin typeface="Lucida Grande" charset="0"/>
                  <a:ea typeface="Lucida Grande" charset="0"/>
                  <a:cs typeface="Lucida Grande" charset="0"/>
                  <a:sym typeface="Lucida Grande" charset="0"/>
                </a:rPr>
                <a:t>Definition</a:t>
              </a:r>
            </a:p>
          </p:txBody>
        </p:sp>
      </p:grpSp>
      <p:grpSp>
        <p:nvGrpSpPr>
          <p:cNvPr id="34823" name="Group 16"/>
          <p:cNvGrpSpPr>
            <a:grpSpLocks/>
          </p:cNvGrpSpPr>
          <p:nvPr/>
        </p:nvGrpSpPr>
        <p:grpSpPr bwMode="auto">
          <a:xfrm>
            <a:off x="1116211" y="1888629"/>
            <a:ext cx="6929438" cy="1983507"/>
            <a:chOff x="0" y="0"/>
            <a:chExt cx="6208" cy="1777"/>
          </a:xfrm>
        </p:grpSpPr>
        <p:sp>
          <p:nvSpPr>
            <p:cNvPr id="34828" name="Rectangle 14"/>
            <p:cNvSpPr>
              <a:spLocks/>
            </p:cNvSpPr>
            <p:nvPr/>
          </p:nvSpPr>
          <p:spPr bwMode="auto">
            <a:xfrm>
              <a:off x="0" y="0"/>
              <a:ext cx="6200" cy="1777"/>
            </a:xfrm>
            <a:prstGeom prst="rect">
              <a:avLst/>
            </a:prstGeom>
            <a:solidFill>
              <a:srgbClr val="FFFCAB"/>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29" name="Rectangle 15"/>
            <p:cNvSpPr>
              <a:spLocks/>
            </p:cNvSpPr>
            <p:nvPr/>
          </p:nvSpPr>
          <p:spPr bwMode="auto">
            <a:xfrm>
              <a:off x="0" y="48"/>
              <a:ext cx="620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100" b="1" dirty="0">
                  <a:solidFill>
                    <a:schemeClr val="tx1"/>
                  </a:solidFill>
                  <a:latin typeface="Lucida Grande" charset="0"/>
                  <a:ea typeface="Lucida Grande" charset="0"/>
                  <a:cs typeface="Lucida Grande" charset="0"/>
                  <a:sym typeface="Lucida Grande" charset="0"/>
                </a:rPr>
                <a:t>                             Latin: “to suffer with”</a:t>
              </a:r>
            </a:p>
            <a:p>
              <a:pPr eaLnBrk="1" hangingPunct="1"/>
              <a:r>
                <a:rPr lang="en-US" altLang="en-US" sz="2100" b="1" dirty="0">
                  <a:solidFill>
                    <a:schemeClr val="tx1"/>
                  </a:solidFill>
                  <a:latin typeface="Lucida Grande" charset="0"/>
                  <a:ea typeface="Lucida Grande" charset="0"/>
                  <a:cs typeface="Lucida Grande" charset="0"/>
                  <a:sym typeface="Lucida Grande" charset="0"/>
                </a:rPr>
                <a:t>		</a:t>
              </a:r>
            </a:p>
            <a:p>
              <a:pPr eaLnBrk="1" hangingPunct="1"/>
              <a:r>
                <a:rPr lang="en-US" altLang="en-US" sz="2100" b="1" dirty="0">
                  <a:solidFill>
                    <a:schemeClr val="tx1"/>
                  </a:solidFill>
                  <a:latin typeface="Lucida Grande" charset="0"/>
                  <a:ea typeface="Lucida Grande" charset="0"/>
                  <a:cs typeface="Lucida Grande" charset="0"/>
                  <a:sym typeface="Lucida Grande" charset="0"/>
                </a:rPr>
                <a:t>		“a deep awareness of </a:t>
              </a:r>
            </a:p>
            <a:p>
              <a:pPr eaLnBrk="1" hangingPunct="1"/>
              <a:r>
                <a:rPr lang="en-US" altLang="en-US" sz="2100" b="1" dirty="0">
                  <a:solidFill>
                    <a:schemeClr val="tx1"/>
                  </a:solidFill>
                  <a:latin typeface="Lucida Grande" charset="0"/>
                  <a:ea typeface="Lucida Grande" charset="0"/>
                  <a:cs typeface="Lucida Grande" charset="0"/>
                  <a:sym typeface="Lucida Grande" charset="0"/>
                </a:rPr>
                <a:t>		the suffering of another </a:t>
              </a:r>
            </a:p>
            <a:p>
              <a:pPr eaLnBrk="1" hangingPunct="1"/>
              <a:r>
                <a:rPr lang="en-US" altLang="en-US" sz="2100" b="1" dirty="0">
                  <a:solidFill>
                    <a:schemeClr val="tx1"/>
                  </a:solidFill>
                  <a:latin typeface="Lucida Grande" charset="0"/>
                  <a:ea typeface="Lucida Grande" charset="0"/>
                  <a:cs typeface="Lucida Grande" charset="0"/>
                  <a:sym typeface="Lucida Grande" charset="0"/>
                </a:rPr>
                <a:t>		coupled with the wish </a:t>
              </a:r>
            </a:p>
            <a:p>
              <a:pPr eaLnBrk="1" hangingPunct="1"/>
              <a:r>
                <a:rPr lang="en-US" altLang="en-US" sz="2100" b="1" dirty="0">
                  <a:solidFill>
                    <a:schemeClr val="tx1"/>
                  </a:solidFill>
                  <a:latin typeface="Lucida Grande" charset="0"/>
                  <a:ea typeface="Lucida Grande" charset="0"/>
                  <a:cs typeface="Lucida Grande" charset="0"/>
                  <a:sym typeface="Lucida Grande" charset="0"/>
                </a:rPr>
                <a:t>		to relieve it.”     </a:t>
              </a:r>
              <a:r>
                <a:rPr lang="en-US" altLang="en-US" sz="1100" b="1" dirty="0" err="1">
                  <a:solidFill>
                    <a:schemeClr val="tx1"/>
                  </a:solidFill>
                  <a:latin typeface="Lucida Grande" charset="0"/>
                  <a:ea typeface="Lucida Grande" charset="0"/>
                  <a:cs typeface="Lucida Grande" charset="0"/>
                  <a:sym typeface="Lucida Grande" charset="0"/>
                </a:rPr>
                <a:t>Chochinov</a:t>
              </a:r>
              <a:r>
                <a:rPr lang="en-US" altLang="en-US" sz="1100" b="1" dirty="0">
                  <a:solidFill>
                    <a:schemeClr val="tx1"/>
                  </a:solidFill>
                  <a:latin typeface="Lucida Grande" charset="0"/>
                  <a:ea typeface="Lucida Grande" charset="0"/>
                  <a:cs typeface="Lucida Grande" charset="0"/>
                  <a:sym typeface="Lucida Grande" charset="0"/>
                </a:rPr>
                <a:t> 2007</a:t>
              </a:r>
            </a:p>
          </p:txBody>
        </p:sp>
      </p:grpSp>
      <p:grpSp>
        <p:nvGrpSpPr>
          <p:cNvPr id="34824" name="Group 19"/>
          <p:cNvGrpSpPr>
            <a:grpSpLocks/>
          </p:cNvGrpSpPr>
          <p:nvPr/>
        </p:nvGrpSpPr>
        <p:grpSpPr bwMode="auto">
          <a:xfrm>
            <a:off x="2990330" y="4032870"/>
            <a:ext cx="3187898" cy="232172"/>
            <a:chOff x="0" y="0"/>
            <a:chExt cx="2856" cy="208"/>
          </a:xfrm>
        </p:grpSpPr>
        <p:sp>
          <p:nvSpPr>
            <p:cNvPr id="34826" name="Rectangle 17"/>
            <p:cNvSpPr>
              <a:spLocks/>
            </p:cNvSpPr>
            <p:nvPr/>
          </p:nvSpPr>
          <p:spPr bwMode="auto">
            <a:xfrm>
              <a:off x="0" y="0"/>
              <a:ext cx="2848" cy="208"/>
            </a:xfrm>
            <a:prstGeom prst="rect">
              <a:avLst/>
            </a:prstGeom>
            <a:solidFill>
              <a:srgbClr val="C0504D"/>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34827" name="Rectangle 18"/>
            <p:cNvSpPr>
              <a:spLocks/>
            </p:cNvSpPr>
            <p:nvPr/>
          </p:nvSpPr>
          <p:spPr bwMode="auto">
            <a:xfrm>
              <a:off x="0" y="0"/>
              <a:ext cx="285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500" b="1">
                  <a:solidFill>
                    <a:schemeClr val="tx1"/>
                  </a:solidFill>
                  <a:latin typeface="Lucida Grande" charset="0"/>
                  <a:ea typeface="Lucida Grande" charset="0"/>
                  <a:cs typeface="Lucida Grande" charset="0"/>
                  <a:sym typeface="Lucida Grande" charset="0"/>
                </a:rPr>
                <a:t>Elements of compassion</a:t>
              </a:r>
            </a:p>
          </p:txBody>
        </p:sp>
      </p:grpSp>
      <p:sp>
        <p:nvSpPr>
          <p:cNvPr id="34825" name="Rectangle 20"/>
          <p:cNvSpPr>
            <a:spLocks/>
          </p:cNvSpPr>
          <p:nvPr/>
        </p:nvSpPr>
        <p:spPr bwMode="auto">
          <a:xfrm>
            <a:off x="178594" y="6475140"/>
            <a:ext cx="8527852"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26788" tIns="26788" rIns="26788" bIns="26788"/>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b="1">
                <a:solidFill>
                  <a:schemeClr val="tx1"/>
                </a:solidFill>
                <a:latin typeface="Lucida Grande" charset="0"/>
                <a:ea typeface="Lucida Grande" charset="0"/>
                <a:cs typeface="Lucida Grande" charset="0"/>
                <a:sym typeface="Lucida Grande" charset="0"/>
              </a:rPr>
              <a:t>An understanding, a feeling, a motivational state, and an action.</a:t>
            </a:r>
          </a:p>
        </p:txBody>
      </p:sp>
    </p:spTree>
    <p:extLst>
      <p:ext uri="{BB962C8B-B14F-4D97-AF65-F5344CB8AC3E}">
        <p14:creationId xmlns:p14="http://schemas.microsoft.com/office/powerpoint/2010/main" val="303662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250031" y="692051"/>
            <a:ext cx="8511109" cy="5832203"/>
          </a:xfrm>
          <a:prstGeom prst="rect">
            <a:avLst/>
          </a:prstGeom>
          <a:solidFill>
            <a:srgbClr val="CCEC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59" name="Rectangle 2"/>
          <p:cNvSpPr>
            <a:spLocks/>
          </p:cNvSpPr>
          <p:nvPr/>
        </p:nvSpPr>
        <p:spPr bwMode="auto">
          <a:xfrm>
            <a:off x="2223492" y="5241727"/>
            <a:ext cx="1110479" cy="31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latin typeface="Lucida Grande" charset="0"/>
                <a:ea typeface="Lucida Grande" charset="0"/>
                <a:cs typeface="Lucida Grande" charset="0"/>
                <a:sym typeface="Lucida Grande" charset="0"/>
              </a:rPr>
              <a:t>Healthcare</a:t>
            </a:r>
          </a:p>
        </p:txBody>
      </p:sp>
      <p:sp>
        <p:nvSpPr>
          <p:cNvPr id="19460" name="AutoShape 3"/>
          <p:cNvSpPr>
            <a:spLocks/>
          </p:cNvSpPr>
          <p:nvPr/>
        </p:nvSpPr>
        <p:spPr bwMode="auto">
          <a:xfrm>
            <a:off x="323701" y="980033"/>
            <a:ext cx="4824264" cy="4896818"/>
          </a:xfrm>
          <a:prstGeom prst="roundRect">
            <a:avLst>
              <a:gd name="adj" fmla="val 11718"/>
            </a:avLst>
          </a:prstGeom>
          <a:solidFill>
            <a:srgbClr val="FFCC00"/>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61" name="Rectangle 4"/>
          <p:cNvSpPr>
            <a:spLocks/>
          </p:cNvSpPr>
          <p:nvPr/>
        </p:nvSpPr>
        <p:spPr bwMode="auto">
          <a:xfrm>
            <a:off x="1178719" y="1279178"/>
            <a:ext cx="3437930"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26788" tIns="26788" rIns="26788" bIns="26788"/>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Excellence</a:t>
            </a:r>
          </a:p>
        </p:txBody>
      </p:sp>
      <p:sp>
        <p:nvSpPr>
          <p:cNvPr id="19462" name="Oval 5"/>
          <p:cNvSpPr>
            <a:spLocks/>
          </p:cNvSpPr>
          <p:nvPr/>
        </p:nvSpPr>
        <p:spPr bwMode="auto">
          <a:xfrm rot="1979999">
            <a:off x="0" y="2145358"/>
            <a:ext cx="5466085" cy="1856259"/>
          </a:xfrm>
          <a:prstGeom prst="ellipse">
            <a:avLst/>
          </a:prstGeom>
          <a:solidFill>
            <a:srgbClr val="CC99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63" name="Rectangle 6"/>
          <p:cNvSpPr>
            <a:spLocks/>
          </p:cNvSpPr>
          <p:nvPr/>
        </p:nvSpPr>
        <p:spPr bwMode="auto">
          <a:xfrm>
            <a:off x="584895" y="1704454"/>
            <a:ext cx="1365356" cy="7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latin typeface="Lucida Grande" charset="0"/>
                <a:ea typeface="Lucida Grande" charset="0"/>
                <a:cs typeface="Lucida Grande" charset="0"/>
                <a:sym typeface="Lucida Grande" charset="0"/>
              </a:rPr>
              <a:t>Positive care </a:t>
            </a:r>
          </a:p>
          <a:p>
            <a:pPr eaLnBrk="1" hangingPunct="1"/>
            <a:r>
              <a:rPr lang="en-US" altLang="en-US" sz="1700">
                <a:solidFill>
                  <a:schemeClr val="tx1"/>
                </a:solidFill>
                <a:latin typeface="Lucida Grande" charset="0"/>
                <a:ea typeface="Lucida Grande" charset="0"/>
                <a:cs typeface="Lucida Grande" charset="0"/>
                <a:sym typeface="Lucida Grande" charset="0"/>
              </a:rPr>
              <a:t>outcomes</a:t>
            </a:r>
          </a:p>
          <a:p>
            <a:pPr eaLnBrk="1" hangingPunct="1"/>
            <a:r>
              <a:rPr lang="en-US" altLang="en-US" sz="1100">
                <a:solidFill>
                  <a:schemeClr val="tx1"/>
                </a:solidFill>
                <a:latin typeface="Lucida Grande" charset="0"/>
                <a:ea typeface="Lucida Grande" charset="0"/>
                <a:cs typeface="Lucida Grande" charset="0"/>
                <a:sym typeface="Lucida Grande" charset="0"/>
              </a:rPr>
              <a:t>(safe n sound)</a:t>
            </a:r>
          </a:p>
        </p:txBody>
      </p:sp>
      <p:sp>
        <p:nvSpPr>
          <p:cNvPr id="19464" name="Oval 7"/>
          <p:cNvSpPr>
            <a:spLocks/>
          </p:cNvSpPr>
          <p:nvPr/>
        </p:nvSpPr>
        <p:spPr bwMode="auto">
          <a:xfrm rot="8820000">
            <a:off x="74787" y="2217912"/>
            <a:ext cx="5221635" cy="2347391"/>
          </a:xfrm>
          <a:prstGeom prst="ellipse">
            <a:avLst/>
          </a:prstGeom>
          <a:solidFill>
            <a:srgbClr val="00CC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65" name="Rectangle 8"/>
          <p:cNvSpPr>
            <a:spLocks/>
          </p:cNvSpPr>
          <p:nvPr/>
        </p:nvSpPr>
        <p:spPr bwMode="auto">
          <a:xfrm>
            <a:off x="3347517" y="1812727"/>
            <a:ext cx="1386195" cy="74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latin typeface="Lucida Grande" charset="0"/>
                <a:ea typeface="Lucida Grande" charset="0"/>
                <a:cs typeface="Lucida Grande" charset="0"/>
                <a:sym typeface="Lucida Grande" charset="0"/>
              </a:rPr>
              <a:t>Positive care</a:t>
            </a:r>
          </a:p>
          <a:p>
            <a:pPr eaLnBrk="1" hangingPunct="1"/>
            <a:r>
              <a:rPr lang="en-US" altLang="en-US" sz="1700">
                <a:solidFill>
                  <a:schemeClr val="tx1"/>
                </a:solidFill>
                <a:latin typeface="Lucida Grande" charset="0"/>
                <a:ea typeface="Lucida Grande" charset="0"/>
                <a:cs typeface="Lucida Grande" charset="0"/>
                <a:sym typeface="Lucida Grande" charset="0"/>
              </a:rPr>
              <a:t>Experiences</a:t>
            </a:r>
          </a:p>
          <a:p>
            <a:pPr eaLnBrk="1" hangingPunct="1"/>
            <a:r>
              <a:rPr lang="en-US" altLang="en-US" sz="1100">
                <a:solidFill>
                  <a:schemeClr val="tx1"/>
                </a:solidFill>
                <a:latin typeface="Lucida Grande" charset="0"/>
                <a:ea typeface="Lucida Grande" charset="0"/>
                <a:cs typeface="Lucida Grande" charset="0"/>
                <a:sym typeface="Lucida Grande" charset="0"/>
              </a:rPr>
              <a:t>(caring &amp; responsive)</a:t>
            </a:r>
          </a:p>
        </p:txBody>
      </p:sp>
      <p:sp>
        <p:nvSpPr>
          <p:cNvPr id="19466" name="Oval 9"/>
          <p:cNvSpPr>
            <a:spLocks/>
          </p:cNvSpPr>
          <p:nvPr/>
        </p:nvSpPr>
        <p:spPr bwMode="auto">
          <a:xfrm rot="3119999">
            <a:off x="1579997" y="2153729"/>
            <a:ext cx="1766962" cy="3094137"/>
          </a:xfrm>
          <a:prstGeom prst="ellipse">
            <a:avLst/>
          </a:prstGeom>
          <a:solidFill>
            <a:srgbClr val="CCFFCC"/>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67" name="Rectangle 10"/>
          <p:cNvSpPr>
            <a:spLocks/>
          </p:cNvSpPr>
          <p:nvPr/>
        </p:nvSpPr>
        <p:spPr bwMode="auto">
          <a:xfrm>
            <a:off x="2249980" y="2659931"/>
            <a:ext cx="1557716" cy="8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Patient &amp; </a:t>
            </a:r>
          </a:p>
          <a:p>
            <a:pPr algn="ctr" eaLnBrk="1" hangingPunct="1"/>
            <a:r>
              <a:rPr lang="en-US" altLang="en-US" sz="1700">
                <a:solidFill>
                  <a:schemeClr val="tx1"/>
                </a:solidFill>
                <a:latin typeface="Lucida Grande" charset="0"/>
                <a:ea typeface="Lucida Grande" charset="0"/>
                <a:cs typeface="Lucida Grande" charset="0"/>
                <a:sym typeface="Lucida Grande" charset="0"/>
              </a:rPr>
              <a:t>Family-centred </a:t>
            </a:r>
          </a:p>
          <a:p>
            <a:pPr algn="ctr" eaLnBrk="1" hangingPunct="1"/>
            <a:r>
              <a:rPr lang="en-US" altLang="en-US" sz="1700">
                <a:solidFill>
                  <a:schemeClr val="tx1"/>
                </a:solidFill>
                <a:latin typeface="Lucida Grande" charset="0"/>
                <a:ea typeface="Lucida Grande" charset="0"/>
                <a:cs typeface="Lucida Grande" charset="0"/>
                <a:sym typeface="Lucida Grande" charset="0"/>
              </a:rPr>
              <a:t>care</a:t>
            </a:r>
          </a:p>
        </p:txBody>
      </p:sp>
      <p:sp>
        <p:nvSpPr>
          <p:cNvPr id="19468" name="Oval 11"/>
          <p:cNvSpPr>
            <a:spLocks/>
          </p:cNvSpPr>
          <p:nvPr/>
        </p:nvSpPr>
        <p:spPr bwMode="auto">
          <a:xfrm>
            <a:off x="1291456" y="3348633"/>
            <a:ext cx="1741289" cy="1294805"/>
          </a:xfrm>
          <a:prstGeom prst="ellipse">
            <a:avLst/>
          </a:prstGeom>
          <a:solidFill>
            <a:srgbClr val="FFFF99"/>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grpSp>
        <p:nvGrpSpPr>
          <p:cNvPr id="19469" name="Group 14"/>
          <p:cNvGrpSpPr>
            <a:grpSpLocks/>
          </p:cNvGrpSpPr>
          <p:nvPr/>
        </p:nvGrpSpPr>
        <p:grpSpPr bwMode="auto">
          <a:xfrm>
            <a:off x="2068339" y="805904"/>
            <a:ext cx="1293688" cy="410766"/>
            <a:chOff x="0" y="0"/>
            <a:chExt cx="1159" cy="368"/>
          </a:xfrm>
        </p:grpSpPr>
        <p:sp>
          <p:nvSpPr>
            <p:cNvPr id="19511" name="Rectangle 12"/>
            <p:cNvSpPr>
              <a:spLocks/>
            </p:cNvSpPr>
            <p:nvPr/>
          </p:nvSpPr>
          <p:spPr bwMode="auto">
            <a:xfrm>
              <a:off x="0" y="0"/>
              <a:ext cx="1159" cy="368"/>
            </a:xfrm>
            <a:prstGeom prst="rect">
              <a:avLst/>
            </a:prstGeom>
            <a:solidFill>
              <a:srgbClr val="FF99CC"/>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12" name="Rectangle 13"/>
            <p:cNvSpPr>
              <a:spLocks/>
            </p:cNvSpPr>
            <p:nvPr/>
          </p:nvSpPr>
          <p:spPr bwMode="auto">
            <a:xfrm>
              <a:off x="75" y="29"/>
              <a:ext cx="101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Healthcare</a:t>
              </a:r>
            </a:p>
          </p:txBody>
        </p:sp>
      </p:grpSp>
      <p:sp>
        <p:nvSpPr>
          <p:cNvPr id="19470" name="Rectangle 15"/>
          <p:cNvSpPr>
            <a:spLocks/>
          </p:cNvSpPr>
          <p:nvPr/>
        </p:nvSpPr>
        <p:spPr bwMode="auto">
          <a:xfrm>
            <a:off x="1560463" y="3464719"/>
            <a:ext cx="1267573" cy="31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solidFill>
                  <a:schemeClr val="tx1"/>
                </a:solidFill>
                <a:latin typeface="Lucida Grande" charset="0"/>
                <a:ea typeface="Lucida Grande" charset="0"/>
                <a:cs typeface="Lucida Grande" charset="0"/>
                <a:sym typeface="Lucida Grande" charset="0"/>
              </a:rPr>
              <a:t>Compassion</a:t>
            </a:r>
          </a:p>
        </p:txBody>
      </p:sp>
      <p:sp>
        <p:nvSpPr>
          <p:cNvPr id="19471" name="Rectangle 16"/>
          <p:cNvSpPr>
            <a:spLocks/>
          </p:cNvSpPr>
          <p:nvPr/>
        </p:nvSpPr>
        <p:spPr bwMode="auto">
          <a:xfrm>
            <a:off x="250031" y="332631"/>
            <a:ext cx="7787804" cy="31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6788" tIns="26788" rIns="26788" bIns="26788">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b="1">
                <a:solidFill>
                  <a:schemeClr val="tx1"/>
                </a:solidFill>
                <a:latin typeface="Lucida Grande" charset="0"/>
                <a:ea typeface="Lucida Grande" charset="0"/>
                <a:cs typeface="Lucida Grande" charset="0"/>
                <a:sym typeface="Lucida Grande" charset="0"/>
              </a:rPr>
              <a:t>SITUATIONAL MAP FOR COMPASSION IN CONTEMPORARY HEALTHCARE</a:t>
            </a:r>
          </a:p>
        </p:txBody>
      </p:sp>
      <p:grpSp>
        <p:nvGrpSpPr>
          <p:cNvPr id="19472" name="Group 19"/>
          <p:cNvGrpSpPr>
            <a:grpSpLocks/>
          </p:cNvGrpSpPr>
          <p:nvPr/>
        </p:nvGrpSpPr>
        <p:grpSpPr bwMode="auto">
          <a:xfrm>
            <a:off x="1298153" y="3836418"/>
            <a:ext cx="1731245" cy="671959"/>
            <a:chOff x="46" y="0"/>
            <a:chExt cx="1550" cy="602"/>
          </a:xfrm>
        </p:grpSpPr>
        <p:sp>
          <p:nvSpPr>
            <p:cNvPr id="19509" name="Oval 17"/>
            <p:cNvSpPr>
              <a:spLocks/>
            </p:cNvSpPr>
            <p:nvPr/>
          </p:nvSpPr>
          <p:spPr bwMode="auto">
            <a:xfrm>
              <a:off x="198" y="0"/>
              <a:ext cx="1226" cy="602"/>
            </a:xfrm>
            <a:prstGeom prst="ellipse">
              <a:avLst/>
            </a:prstGeom>
            <a:solidFill>
              <a:srgbClr val="FF6600"/>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10" name="Rectangle 18"/>
            <p:cNvSpPr>
              <a:spLocks/>
            </p:cNvSpPr>
            <p:nvPr/>
          </p:nvSpPr>
          <p:spPr bwMode="auto">
            <a:xfrm>
              <a:off x="46" y="53"/>
              <a:ext cx="155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100">
                  <a:solidFill>
                    <a:schemeClr val="tx1"/>
                  </a:solidFill>
                  <a:latin typeface="Lucida Grande" charset="0"/>
                  <a:ea typeface="Lucida Grande" charset="0"/>
                  <a:cs typeface="Lucida Grande" charset="0"/>
                  <a:sym typeface="Lucida Grande" charset="0"/>
                </a:rPr>
                <a:t>MF, compassion, SR skills</a:t>
              </a:r>
            </a:p>
            <a:p>
              <a:pPr algn="ctr" eaLnBrk="1" hangingPunct="1"/>
              <a:r>
                <a:rPr lang="en-US" altLang="en-US" sz="1000">
                  <a:solidFill>
                    <a:schemeClr val="tx1"/>
                  </a:solidFill>
                  <a:latin typeface="Lucida Grande" charset="0"/>
                  <a:ea typeface="Lucida Grande" charset="0"/>
                  <a:cs typeface="Lucida Grande" charset="0"/>
                  <a:sym typeface="Lucida Grande" charset="0"/>
                </a:rPr>
                <a:t>(Attention &amp; Emotional </a:t>
              </a:r>
            </a:p>
            <a:p>
              <a:pPr algn="ctr" eaLnBrk="1" hangingPunct="1"/>
              <a:r>
                <a:rPr lang="en-US" altLang="en-US" sz="1000">
                  <a:solidFill>
                    <a:schemeClr val="tx1"/>
                  </a:solidFill>
                  <a:latin typeface="Lucida Grande" charset="0"/>
                  <a:ea typeface="Lucida Grande" charset="0"/>
                  <a:cs typeface="Lucida Grande" charset="0"/>
                  <a:sym typeface="Lucida Grande" charset="0"/>
                </a:rPr>
                <a:t>Fitness training)</a:t>
              </a:r>
            </a:p>
          </p:txBody>
        </p:sp>
      </p:grpSp>
      <p:grpSp>
        <p:nvGrpSpPr>
          <p:cNvPr id="19473" name="Group 22"/>
          <p:cNvGrpSpPr>
            <a:grpSpLocks/>
          </p:cNvGrpSpPr>
          <p:nvPr/>
        </p:nvGrpSpPr>
        <p:grpSpPr bwMode="auto">
          <a:xfrm>
            <a:off x="5216054" y="4509492"/>
            <a:ext cx="3703588" cy="357188"/>
            <a:chOff x="0" y="0"/>
            <a:chExt cx="3318" cy="320"/>
          </a:xfrm>
        </p:grpSpPr>
        <p:sp>
          <p:nvSpPr>
            <p:cNvPr id="19507" name="Rectangle 20"/>
            <p:cNvSpPr>
              <a:spLocks/>
            </p:cNvSpPr>
            <p:nvPr/>
          </p:nvSpPr>
          <p:spPr bwMode="auto">
            <a:xfrm>
              <a:off x="0" y="0"/>
              <a:ext cx="3318" cy="320"/>
            </a:xfrm>
            <a:prstGeom prst="rect">
              <a:avLst/>
            </a:prstGeom>
            <a:solidFill>
              <a:srgbClr val="FFFF99"/>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08" name="Rectangle 21"/>
            <p:cNvSpPr>
              <a:spLocks/>
            </p:cNvSpPr>
            <p:nvPr/>
          </p:nvSpPr>
          <p:spPr bwMode="auto">
            <a:xfrm>
              <a:off x="235" y="5"/>
              <a:ext cx="285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Humanistic/Sustainable cultures</a:t>
              </a:r>
            </a:p>
          </p:txBody>
        </p:sp>
      </p:grpSp>
      <p:grpSp>
        <p:nvGrpSpPr>
          <p:cNvPr id="19474" name="Group 25"/>
          <p:cNvGrpSpPr>
            <a:grpSpLocks/>
          </p:cNvGrpSpPr>
          <p:nvPr/>
        </p:nvGrpSpPr>
        <p:grpSpPr bwMode="auto">
          <a:xfrm>
            <a:off x="5536407" y="3478113"/>
            <a:ext cx="3074045" cy="357188"/>
            <a:chOff x="0" y="0"/>
            <a:chExt cx="2754" cy="320"/>
          </a:xfrm>
        </p:grpSpPr>
        <p:sp>
          <p:nvSpPr>
            <p:cNvPr id="19505" name="Rectangle 23"/>
            <p:cNvSpPr>
              <a:spLocks/>
            </p:cNvSpPr>
            <p:nvPr/>
          </p:nvSpPr>
          <p:spPr bwMode="auto">
            <a:xfrm>
              <a:off x="0" y="0"/>
              <a:ext cx="2754" cy="320"/>
            </a:xfrm>
            <a:prstGeom prst="rect">
              <a:avLst/>
            </a:prstGeom>
            <a:solidFill>
              <a:srgbClr val="FF9900"/>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06" name="Rectangle 24"/>
            <p:cNvSpPr>
              <a:spLocks/>
            </p:cNvSpPr>
            <p:nvPr/>
          </p:nvSpPr>
          <p:spPr bwMode="auto">
            <a:xfrm>
              <a:off x="199" y="5"/>
              <a:ext cx="236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High performance cultures</a:t>
              </a:r>
            </a:p>
          </p:txBody>
        </p:sp>
      </p:grpSp>
      <p:grpSp>
        <p:nvGrpSpPr>
          <p:cNvPr id="19475" name="Group 28"/>
          <p:cNvGrpSpPr>
            <a:grpSpLocks/>
          </p:cNvGrpSpPr>
          <p:nvPr/>
        </p:nvGrpSpPr>
        <p:grpSpPr bwMode="auto">
          <a:xfrm>
            <a:off x="5151314" y="2966888"/>
            <a:ext cx="3812977" cy="357188"/>
            <a:chOff x="0" y="0"/>
            <a:chExt cx="3416" cy="320"/>
          </a:xfrm>
        </p:grpSpPr>
        <p:sp>
          <p:nvSpPr>
            <p:cNvPr id="19503" name="Rectangle 26"/>
            <p:cNvSpPr>
              <a:spLocks/>
            </p:cNvSpPr>
            <p:nvPr/>
          </p:nvSpPr>
          <p:spPr bwMode="auto">
            <a:xfrm>
              <a:off x="0" y="0"/>
              <a:ext cx="3416" cy="320"/>
            </a:xfrm>
            <a:prstGeom prst="rect">
              <a:avLst/>
            </a:prstGeom>
            <a:solidFill>
              <a:srgbClr val="FF99CC"/>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04" name="Rectangle 27"/>
            <p:cNvSpPr>
              <a:spLocks/>
            </p:cNvSpPr>
            <p:nvPr/>
          </p:nvSpPr>
          <p:spPr bwMode="auto">
            <a:xfrm>
              <a:off x="239" y="5"/>
              <a:ext cx="294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 effectiveness &amp; funding models</a:t>
              </a:r>
            </a:p>
          </p:txBody>
        </p:sp>
      </p:grpSp>
      <p:grpSp>
        <p:nvGrpSpPr>
          <p:cNvPr id="19476" name="Group 31"/>
          <p:cNvGrpSpPr>
            <a:grpSpLocks/>
          </p:cNvGrpSpPr>
          <p:nvPr/>
        </p:nvGrpSpPr>
        <p:grpSpPr bwMode="auto">
          <a:xfrm>
            <a:off x="6258595" y="5521896"/>
            <a:ext cx="1616273" cy="357188"/>
            <a:chOff x="0" y="0"/>
            <a:chExt cx="1448" cy="320"/>
          </a:xfrm>
        </p:grpSpPr>
        <p:sp>
          <p:nvSpPr>
            <p:cNvPr id="19501" name="Rectangle 29"/>
            <p:cNvSpPr>
              <a:spLocks/>
            </p:cNvSpPr>
            <p:nvPr/>
          </p:nvSpPr>
          <p:spPr bwMode="auto">
            <a:xfrm>
              <a:off x="0" y="0"/>
              <a:ext cx="1448" cy="320"/>
            </a:xfrm>
            <a:prstGeom prst="rect">
              <a:avLst/>
            </a:prstGeom>
            <a:solidFill>
              <a:srgbClr val="CC99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02" name="Rectangle 30"/>
            <p:cNvSpPr>
              <a:spLocks/>
            </p:cNvSpPr>
            <p:nvPr/>
          </p:nvSpPr>
          <p:spPr bwMode="auto">
            <a:xfrm>
              <a:off x="110" y="5"/>
              <a:ext cx="123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A social good</a:t>
              </a:r>
            </a:p>
          </p:txBody>
        </p:sp>
      </p:grpSp>
      <p:grpSp>
        <p:nvGrpSpPr>
          <p:cNvPr id="19477" name="Group 34"/>
          <p:cNvGrpSpPr>
            <a:grpSpLocks/>
          </p:cNvGrpSpPr>
          <p:nvPr/>
        </p:nvGrpSpPr>
        <p:grpSpPr bwMode="auto">
          <a:xfrm>
            <a:off x="5112247" y="5005090"/>
            <a:ext cx="3910087" cy="357188"/>
            <a:chOff x="0" y="0"/>
            <a:chExt cx="3502" cy="320"/>
          </a:xfrm>
        </p:grpSpPr>
        <p:sp>
          <p:nvSpPr>
            <p:cNvPr id="19499" name="Rectangle 32"/>
            <p:cNvSpPr>
              <a:spLocks/>
            </p:cNvSpPr>
            <p:nvPr/>
          </p:nvSpPr>
          <p:spPr bwMode="auto">
            <a:xfrm>
              <a:off x="0" y="0"/>
              <a:ext cx="3502" cy="320"/>
            </a:xfrm>
            <a:prstGeom prst="rect">
              <a:avLst/>
            </a:prstGeom>
            <a:solidFill>
              <a:srgbClr val="CCFFCC"/>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500" name="Rectangle 33"/>
            <p:cNvSpPr>
              <a:spLocks/>
            </p:cNvSpPr>
            <p:nvPr/>
          </p:nvSpPr>
          <p:spPr bwMode="auto">
            <a:xfrm>
              <a:off x="228" y="5"/>
              <a:ext cx="305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Employee of choice, War for talent</a:t>
              </a:r>
            </a:p>
          </p:txBody>
        </p:sp>
      </p:grpSp>
      <p:grpSp>
        <p:nvGrpSpPr>
          <p:cNvPr id="19478" name="Group 37"/>
          <p:cNvGrpSpPr>
            <a:grpSpLocks/>
          </p:cNvGrpSpPr>
          <p:nvPr/>
        </p:nvGrpSpPr>
        <p:grpSpPr bwMode="auto">
          <a:xfrm>
            <a:off x="5182568" y="4013894"/>
            <a:ext cx="3782839" cy="357188"/>
            <a:chOff x="0" y="0"/>
            <a:chExt cx="3389" cy="320"/>
          </a:xfrm>
        </p:grpSpPr>
        <p:sp>
          <p:nvSpPr>
            <p:cNvPr id="19497" name="Rectangle 35"/>
            <p:cNvSpPr>
              <a:spLocks/>
            </p:cNvSpPr>
            <p:nvPr/>
          </p:nvSpPr>
          <p:spPr bwMode="auto">
            <a:xfrm>
              <a:off x="0" y="0"/>
              <a:ext cx="3389" cy="320"/>
            </a:xfrm>
            <a:prstGeom prst="rect">
              <a:avLst/>
            </a:prstGeom>
            <a:solidFill>
              <a:srgbClr val="99CC00"/>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98" name="Rectangle 36"/>
            <p:cNvSpPr>
              <a:spLocks/>
            </p:cNvSpPr>
            <p:nvPr/>
          </p:nvSpPr>
          <p:spPr bwMode="auto">
            <a:xfrm>
              <a:off x="245" y="5"/>
              <a:ext cx="290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Happy worker-Productive worker</a:t>
              </a:r>
            </a:p>
          </p:txBody>
        </p:sp>
      </p:grpSp>
      <p:grpSp>
        <p:nvGrpSpPr>
          <p:cNvPr id="19479" name="Group 40"/>
          <p:cNvGrpSpPr>
            <a:grpSpLocks/>
          </p:cNvGrpSpPr>
          <p:nvPr/>
        </p:nvGrpSpPr>
        <p:grpSpPr bwMode="auto">
          <a:xfrm>
            <a:off x="5318746" y="982265"/>
            <a:ext cx="3447975" cy="357188"/>
            <a:chOff x="0" y="0"/>
            <a:chExt cx="3089" cy="320"/>
          </a:xfrm>
        </p:grpSpPr>
        <p:sp>
          <p:nvSpPr>
            <p:cNvPr id="19495" name="Rectangle 38"/>
            <p:cNvSpPr>
              <a:spLocks/>
            </p:cNvSpPr>
            <p:nvPr/>
          </p:nvSpPr>
          <p:spPr bwMode="auto">
            <a:xfrm>
              <a:off x="0" y="0"/>
              <a:ext cx="3089" cy="320"/>
            </a:xfrm>
            <a:prstGeom prst="rect">
              <a:avLst/>
            </a:prstGeom>
            <a:solidFill>
              <a:srgbClr val="99CC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96" name="Rectangle 39"/>
            <p:cNvSpPr>
              <a:spLocks/>
            </p:cNvSpPr>
            <p:nvPr/>
          </p:nvSpPr>
          <p:spPr bwMode="auto">
            <a:xfrm>
              <a:off x="208" y="1"/>
              <a:ext cx="268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Rising consumer expectations</a:t>
              </a:r>
            </a:p>
          </p:txBody>
        </p:sp>
      </p:grpSp>
      <p:grpSp>
        <p:nvGrpSpPr>
          <p:cNvPr id="19480" name="Group 43"/>
          <p:cNvGrpSpPr>
            <a:grpSpLocks/>
          </p:cNvGrpSpPr>
          <p:nvPr/>
        </p:nvGrpSpPr>
        <p:grpSpPr bwMode="auto">
          <a:xfrm>
            <a:off x="6013029" y="1468933"/>
            <a:ext cx="2091779" cy="357188"/>
            <a:chOff x="0" y="0"/>
            <a:chExt cx="1874" cy="320"/>
          </a:xfrm>
        </p:grpSpPr>
        <p:sp>
          <p:nvSpPr>
            <p:cNvPr id="19493" name="Rectangle 41"/>
            <p:cNvSpPr>
              <a:spLocks/>
            </p:cNvSpPr>
            <p:nvPr/>
          </p:nvSpPr>
          <p:spPr bwMode="auto">
            <a:xfrm>
              <a:off x="0" y="0"/>
              <a:ext cx="1874" cy="320"/>
            </a:xfrm>
            <a:prstGeom prst="rect">
              <a:avLst/>
            </a:prstGeom>
            <a:solidFill>
              <a:srgbClr val="00CCFF"/>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94" name="Rectangle 42"/>
            <p:cNvSpPr>
              <a:spLocks/>
            </p:cNvSpPr>
            <p:nvPr/>
          </p:nvSpPr>
          <p:spPr bwMode="auto">
            <a:xfrm>
              <a:off x="118" y="5"/>
              <a:ext cx="164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Risk management</a:t>
              </a:r>
            </a:p>
          </p:txBody>
        </p:sp>
      </p:grpSp>
      <p:grpSp>
        <p:nvGrpSpPr>
          <p:cNvPr id="19481" name="Group 46"/>
          <p:cNvGrpSpPr>
            <a:grpSpLocks/>
          </p:cNvGrpSpPr>
          <p:nvPr/>
        </p:nvGrpSpPr>
        <p:grpSpPr bwMode="auto">
          <a:xfrm>
            <a:off x="6420445" y="6028655"/>
            <a:ext cx="1268016" cy="357188"/>
            <a:chOff x="0" y="0"/>
            <a:chExt cx="1136" cy="320"/>
          </a:xfrm>
        </p:grpSpPr>
        <p:sp>
          <p:nvSpPr>
            <p:cNvPr id="19491" name="Rectangle 44"/>
            <p:cNvSpPr>
              <a:spLocks/>
            </p:cNvSpPr>
            <p:nvPr/>
          </p:nvSpPr>
          <p:spPr bwMode="auto">
            <a:xfrm>
              <a:off x="0" y="0"/>
              <a:ext cx="1136" cy="3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92" name="Rectangle 45"/>
            <p:cNvSpPr>
              <a:spLocks/>
            </p:cNvSpPr>
            <p:nvPr/>
          </p:nvSpPr>
          <p:spPr bwMode="auto">
            <a:xfrm>
              <a:off x="48" y="5"/>
              <a:ext cx="104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What else?</a:t>
              </a:r>
            </a:p>
          </p:txBody>
        </p:sp>
      </p:grpSp>
      <p:grpSp>
        <p:nvGrpSpPr>
          <p:cNvPr id="19482" name="Group 49"/>
          <p:cNvGrpSpPr>
            <a:grpSpLocks/>
          </p:cNvGrpSpPr>
          <p:nvPr/>
        </p:nvGrpSpPr>
        <p:grpSpPr bwMode="auto">
          <a:xfrm>
            <a:off x="1750219" y="6002982"/>
            <a:ext cx="3205758" cy="410766"/>
            <a:chOff x="0" y="0"/>
            <a:chExt cx="2872" cy="368"/>
          </a:xfrm>
        </p:grpSpPr>
        <p:sp>
          <p:nvSpPr>
            <p:cNvPr id="19489" name="Rectangle 47"/>
            <p:cNvSpPr>
              <a:spLocks/>
            </p:cNvSpPr>
            <p:nvPr/>
          </p:nvSpPr>
          <p:spPr bwMode="auto">
            <a:xfrm>
              <a:off x="0" y="0"/>
              <a:ext cx="2872" cy="368"/>
            </a:xfrm>
            <a:prstGeom prst="rect">
              <a:avLst/>
            </a:prstGeom>
            <a:solidFill>
              <a:srgbClr val="DBE5F1"/>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90" name="Rectangle 48"/>
            <p:cNvSpPr>
              <a:spLocks/>
            </p:cNvSpPr>
            <p:nvPr/>
          </p:nvSpPr>
          <p:spPr bwMode="auto">
            <a:xfrm>
              <a:off x="181" y="28"/>
              <a:ext cx="251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Broader systemic influences</a:t>
              </a:r>
            </a:p>
          </p:txBody>
        </p:sp>
      </p:grpSp>
      <p:grpSp>
        <p:nvGrpSpPr>
          <p:cNvPr id="19483" name="Group 52"/>
          <p:cNvGrpSpPr>
            <a:grpSpLocks/>
          </p:cNvGrpSpPr>
          <p:nvPr/>
        </p:nvGrpSpPr>
        <p:grpSpPr bwMode="auto">
          <a:xfrm>
            <a:off x="5395764" y="1956718"/>
            <a:ext cx="3333006" cy="357188"/>
            <a:chOff x="0" y="0"/>
            <a:chExt cx="2986" cy="320"/>
          </a:xfrm>
        </p:grpSpPr>
        <p:sp>
          <p:nvSpPr>
            <p:cNvPr id="19487" name="Rectangle 50"/>
            <p:cNvSpPr>
              <a:spLocks/>
            </p:cNvSpPr>
            <p:nvPr/>
          </p:nvSpPr>
          <p:spPr bwMode="auto">
            <a:xfrm>
              <a:off x="0" y="0"/>
              <a:ext cx="2986" cy="320"/>
            </a:xfrm>
            <a:prstGeom prst="rect">
              <a:avLst/>
            </a:prstGeom>
            <a:solidFill>
              <a:srgbClr val="B8CCE4"/>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88" name="Rectangle 51"/>
            <p:cNvSpPr>
              <a:spLocks/>
            </p:cNvSpPr>
            <p:nvPr/>
          </p:nvSpPr>
          <p:spPr bwMode="auto">
            <a:xfrm>
              <a:off x="205" y="5"/>
              <a:ext cx="258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Bigger perspective on quality</a:t>
              </a:r>
            </a:p>
          </p:txBody>
        </p:sp>
      </p:grpSp>
      <p:grpSp>
        <p:nvGrpSpPr>
          <p:cNvPr id="19484" name="Group 55"/>
          <p:cNvGrpSpPr>
            <a:grpSpLocks/>
          </p:cNvGrpSpPr>
          <p:nvPr/>
        </p:nvGrpSpPr>
        <p:grpSpPr bwMode="auto">
          <a:xfrm>
            <a:off x="6168182" y="2460129"/>
            <a:ext cx="1768078" cy="357188"/>
            <a:chOff x="0" y="0"/>
            <a:chExt cx="1584" cy="320"/>
          </a:xfrm>
        </p:grpSpPr>
        <p:sp>
          <p:nvSpPr>
            <p:cNvPr id="19485" name="Rectangle 53"/>
            <p:cNvSpPr>
              <a:spLocks/>
            </p:cNvSpPr>
            <p:nvPr/>
          </p:nvSpPr>
          <p:spPr bwMode="auto">
            <a:xfrm>
              <a:off x="0" y="0"/>
              <a:ext cx="1584" cy="320"/>
            </a:xfrm>
            <a:prstGeom prst="rect">
              <a:avLst/>
            </a:prstGeom>
            <a:solidFill>
              <a:srgbClr val="FBD5B4"/>
            </a:solidFill>
            <a:ln w="9525">
              <a:solidFill>
                <a:schemeClr val="tx1"/>
              </a:solidFill>
              <a:round/>
              <a:headEnd/>
              <a:tailEnd/>
            </a:ln>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a:p>
          </p:txBody>
        </p:sp>
        <p:sp>
          <p:nvSpPr>
            <p:cNvPr id="19486" name="Rectangle 54"/>
            <p:cNvSpPr>
              <a:spLocks/>
            </p:cNvSpPr>
            <p:nvPr/>
          </p:nvSpPr>
          <p:spPr bwMode="auto">
            <a:xfrm>
              <a:off x="110" y="5"/>
              <a:ext cx="13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38100" bIns="38100" anchor="ctr">
              <a:spAutoFit/>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1700">
                  <a:solidFill>
                    <a:schemeClr val="tx1"/>
                  </a:solidFill>
                  <a:latin typeface="Lucida Grande" charset="0"/>
                  <a:ea typeface="Lucida Grande" charset="0"/>
                  <a:cs typeface="Lucida Grande" charset="0"/>
                  <a:sym typeface="Lucida Grande" charset="0"/>
                </a:rPr>
                <a:t>Leaders’ vision</a:t>
              </a:r>
            </a:p>
          </p:txBody>
        </p:sp>
      </p:grpSp>
    </p:spTree>
    <p:extLst>
      <p:ext uri="{BB962C8B-B14F-4D97-AF65-F5344CB8AC3E}">
        <p14:creationId xmlns:p14="http://schemas.microsoft.com/office/powerpoint/2010/main" val="71072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51" name="Rectangle 2"/>
          <p:cNvSpPr>
            <a:spLocks/>
          </p:cNvSpPr>
          <p:nvPr/>
        </p:nvSpPr>
        <p:spPr bwMode="auto">
          <a:xfrm>
            <a:off x="0" y="0"/>
            <a:ext cx="9146646" cy="105551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52" name="Rectangle 3"/>
          <p:cNvSpPr>
            <a:spLocks/>
          </p:cNvSpPr>
          <p:nvPr/>
        </p:nvSpPr>
        <p:spPr bwMode="auto">
          <a:xfrm>
            <a:off x="238125" y="914400"/>
            <a:ext cx="86703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76098" tIns="76098" rIns="77040" bIns="76098"/>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1200">
                <a:latin typeface="Arial" charset="0"/>
                <a:cs typeface="Arial" charset="0"/>
                <a:sym typeface="Arial" charset="0"/>
              </a:rPr>
              <a:t>Nickolas Yu</a:t>
            </a:r>
            <a:r>
              <a:rPr lang="en-US" altLang="en-US" sz="1200" baseline="30000">
                <a:latin typeface="Arial" charset="0"/>
                <a:cs typeface="Arial" charset="0"/>
                <a:sym typeface="Arial" charset="0"/>
              </a:rPr>
              <a:t>1</a:t>
            </a:r>
            <a:r>
              <a:rPr lang="en-US" altLang="en-US" sz="1200">
                <a:latin typeface="Arial" charset="0"/>
                <a:cs typeface="Arial" charset="0"/>
                <a:sym typeface="Arial" charset="0"/>
              </a:rPr>
              <a:t>, Anya Johnson</a:t>
            </a:r>
            <a:r>
              <a:rPr lang="en-US" altLang="en-US" sz="1200" baseline="30000">
                <a:latin typeface="Arial" charset="0"/>
                <a:cs typeface="Arial" charset="0"/>
                <a:sym typeface="Arial" charset="0"/>
              </a:rPr>
              <a:t>2</a:t>
            </a:r>
            <a:r>
              <a:rPr lang="en-US" altLang="en-US" sz="1200">
                <a:latin typeface="Arial" charset="0"/>
                <a:cs typeface="Arial" charset="0"/>
                <a:sym typeface="Arial" charset="0"/>
              </a:rPr>
              <a:t>, &amp; Helena Nguyen</a:t>
            </a:r>
            <a:r>
              <a:rPr lang="en-US" altLang="en-US" sz="1200" baseline="30000">
                <a:latin typeface="Arial" charset="0"/>
                <a:cs typeface="Arial" charset="0"/>
                <a:sym typeface="Arial" charset="0"/>
              </a:rPr>
              <a:t>3</a:t>
            </a:r>
            <a:r>
              <a:rPr lang="en-US" altLang="en-US" sz="1200">
                <a:latin typeface="Arial" charset="0"/>
                <a:cs typeface="Arial" charset="0"/>
                <a:sym typeface="Arial" charset="0"/>
              </a:rPr>
              <a:t> </a:t>
            </a:r>
          </a:p>
          <a:p>
            <a:pPr algn="ctr" eaLnBrk="1" hangingPunct="1">
              <a:spcBef>
                <a:spcPct val="0"/>
              </a:spcBef>
              <a:buSzTx/>
              <a:buFontTx/>
              <a:buNone/>
            </a:pPr>
            <a:r>
              <a:rPr lang="en-US" altLang="en-US" sz="900" baseline="30000">
                <a:latin typeface="Arial" charset="0"/>
                <a:cs typeface="Arial" charset="0"/>
                <a:sym typeface="Arial" charset="0"/>
              </a:rPr>
              <a:t>1</a:t>
            </a:r>
            <a:r>
              <a:rPr lang="en-US" altLang="en-US" sz="900">
                <a:latin typeface="Arial" charset="0"/>
                <a:cs typeface="Arial" charset="0"/>
                <a:sym typeface="Arial" charset="0"/>
              </a:rPr>
              <a:t>*Nickolas to add correct title and other collaborators**, </a:t>
            </a:r>
            <a:r>
              <a:rPr lang="en-US" altLang="en-US" sz="900" baseline="30000">
                <a:latin typeface="Arial" charset="0"/>
                <a:cs typeface="Arial" charset="0"/>
                <a:sym typeface="Arial" charset="0"/>
              </a:rPr>
              <a:t>2-3</a:t>
            </a:r>
            <a:r>
              <a:rPr lang="en-US" altLang="en-US" sz="900">
                <a:latin typeface="Arial" charset="0"/>
                <a:cs typeface="Arial" charset="0"/>
                <a:sym typeface="Arial" charset="0"/>
              </a:rPr>
              <a:t>University of Sydney Business School </a:t>
            </a:r>
          </a:p>
        </p:txBody>
      </p:sp>
      <p:sp>
        <p:nvSpPr>
          <p:cNvPr id="2053" name="Rectangle 4"/>
          <p:cNvSpPr>
            <a:spLocks/>
          </p:cNvSpPr>
          <p:nvPr/>
        </p:nvSpPr>
        <p:spPr bwMode="auto">
          <a:xfrm>
            <a:off x="-25466" y="475897"/>
            <a:ext cx="9144000" cy="6217356"/>
          </a:xfrm>
          <a:prstGeom prst="rect">
            <a:avLst/>
          </a:prstGeom>
          <a:solidFill>
            <a:srgbClr val="ECBAFE"/>
          </a:solidFill>
          <a:ln w="25400">
            <a:solidFill>
              <a:schemeClr val="tx1"/>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grpSp>
        <p:nvGrpSpPr>
          <p:cNvPr id="2054" name="Group 7"/>
          <p:cNvGrpSpPr>
            <a:grpSpLocks/>
          </p:cNvGrpSpPr>
          <p:nvPr/>
        </p:nvGrpSpPr>
        <p:grpSpPr bwMode="auto">
          <a:xfrm>
            <a:off x="230188" y="1467556"/>
            <a:ext cx="2123612" cy="3289653"/>
            <a:chOff x="0" y="0"/>
            <a:chExt cx="6312" cy="7643"/>
          </a:xfrm>
        </p:grpSpPr>
        <p:sp>
          <p:nvSpPr>
            <p:cNvPr id="2110" name="Rectangle 5"/>
            <p:cNvSpPr>
              <a:spLocks/>
            </p:cNvSpPr>
            <p:nvPr/>
          </p:nvSpPr>
          <p:spPr bwMode="auto">
            <a:xfrm>
              <a:off x="0" y="0"/>
              <a:ext cx="6312" cy="706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11" name="Rectangle 6"/>
            <p:cNvSpPr>
              <a:spLocks/>
            </p:cNvSpPr>
            <p:nvPr/>
          </p:nvSpPr>
          <p:spPr bwMode="auto">
            <a:xfrm>
              <a:off x="0" y="0"/>
              <a:ext cx="6312" cy="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Introduction</a:t>
              </a:r>
            </a:p>
            <a:p>
              <a:pPr eaLnBrk="1" hangingPunct="1">
                <a:spcBef>
                  <a:spcPts val="482"/>
                </a:spcBef>
                <a:buSzTx/>
                <a:buNone/>
              </a:pPr>
              <a:r>
                <a:rPr lang="en-US" altLang="en-US" sz="700">
                  <a:latin typeface="Arial" charset="0"/>
                  <a:cs typeface="Arial" charset="0"/>
                  <a:sym typeface="Arial" charset="0"/>
                </a:rPr>
                <a:t>Patient &amp; family-centred care is a key priority in modern healthcare.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Research has found that patient and family-centred care is characterised by collaboration, continuity of care, consideration of patient needs and preferences, comfort (physical and psychological), candid information sharing, courage, caring workplace environment, and compassion (Blewitt et al, 2015).</a:t>
              </a:r>
              <a:r>
                <a:rPr lang="en-US" altLang="en-US" sz="700">
                  <a:solidFill>
                    <a:srgbClr val="FF0000"/>
                  </a:solidFill>
                  <a:latin typeface="Arial" charset="0"/>
                  <a:cs typeface="Arial" charset="0"/>
                  <a:sym typeface="Arial" charset="0"/>
                </a:rPr>
                <a:t> </a:t>
              </a: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buFont typeface="Times New Roman" pitchFamily="18" charset="0"/>
                <a:buNone/>
              </a:pPr>
              <a:r>
                <a:rPr lang="en-US" altLang="en-US" sz="700">
                  <a:latin typeface="Arial" charset="0"/>
                  <a:cs typeface="Arial" charset="0"/>
                  <a:sym typeface="Arial" charset="0"/>
                </a:rPr>
                <a:t>Compassion is </a:t>
              </a:r>
              <a:r>
                <a:rPr lang="en-US" altLang="en-US" sz="700">
                  <a:latin typeface="Lucida Grande" charset="0"/>
                  <a:ea typeface="Lucida Grande" charset="0"/>
                  <a:cs typeface="Lucida Grande" charset="0"/>
                  <a:sym typeface="Lucida Grande" charset="0"/>
                </a:rPr>
                <a:t>“a deep awareness of the suffering of another coupled with the wish to relieve it.” (Chochinov 2007). </a:t>
              </a:r>
              <a:r>
                <a:rPr lang="en-US" altLang="en-US" sz="700">
                  <a:latin typeface="Arial" charset="0"/>
                  <a:cs typeface="Arial" charset="0"/>
                  <a:sym typeface="Arial" charset="0"/>
                </a:rPr>
                <a:t>Elements of compassion include understanding, appraisal, empathy, motivation and responding (Atkins &amp; Parker 2012).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A number of studies have found that meditation training can increase compassion (Seppala et al, 2013; Fredrickson et al, 2008). Most of these programs run progressively over a 2 month period or more. Less is known about the effectiveness of compassion and mindfulness training delivered in a brief, intensive format. </a:t>
              </a:r>
            </a:p>
          </p:txBody>
        </p:sp>
      </p:grpSp>
      <p:grpSp>
        <p:nvGrpSpPr>
          <p:cNvPr id="2055" name="Group 10"/>
          <p:cNvGrpSpPr>
            <a:grpSpLocks/>
          </p:cNvGrpSpPr>
          <p:nvPr/>
        </p:nvGrpSpPr>
        <p:grpSpPr bwMode="auto">
          <a:xfrm>
            <a:off x="2454672" y="1467556"/>
            <a:ext cx="2095500" cy="5239103"/>
            <a:chOff x="0" y="0"/>
            <a:chExt cx="6336" cy="14851"/>
          </a:xfrm>
        </p:grpSpPr>
        <p:sp>
          <p:nvSpPr>
            <p:cNvPr id="2108" name="Rectangle 8"/>
            <p:cNvSpPr>
              <a:spLocks/>
            </p:cNvSpPr>
            <p:nvPr/>
          </p:nvSpPr>
          <p:spPr bwMode="auto">
            <a:xfrm>
              <a:off x="0" y="0"/>
              <a:ext cx="6325" cy="1485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09" name="Rectangle 9"/>
            <p:cNvSpPr>
              <a:spLocks/>
            </p:cNvSpPr>
            <p:nvPr/>
          </p:nvSpPr>
          <p:spPr bwMode="auto">
            <a:xfrm>
              <a:off x="8" y="24"/>
              <a:ext cx="6328" cy="1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marL="28575" indent="-28575"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Method</a:t>
              </a:r>
            </a:p>
            <a:p>
              <a:pPr eaLnBrk="1" hangingPunct="1">
                <a:spcBef>
                  <a:spcPct val="0"/>
                </a:spcBef>
                <a:buSzTx/>
                <a:buFontTx/>
                <a:buNone/>
              </a:pPr>
              <a:endParaRPr lang="en-US" altLang="en-US" sz="600">
                <a:solidFill>
                  <a:srgbClr val="006699"/>
                </a:solidFill>
                <a:latin typeface="Arial Bold" charset="0"/>
                <a:cs typeface="Arial Bold" charset="0"/>
                <a:sym typeface="Arial Bold" charset="0"/>
              </a:endParaRPr>
            </a:p>
            <a:p>
              <a:pPr eaLnBrk="1" hangingPunct="1">
                <a:spcBef>
                  <a:spcPct val="0"/>
                </a:spcBef>
                <a:buSzTx/>
                <a:buFontTx/>
                <a:buNone/>
              </a:pPr>
              <a:r>
                <a:rPr lang="en-US" altLang="en-US" sz="700">
                  <a:latin typeface="Arial" charset="0"/>
                  <a:cs typeface="Arial" charset="0"/>
                  <a:sym typeface="Arial" charset="0"/>
                </a:rPr>
                <a:t>The </a:t>
              </a:r>
              <a:r>
                <a:rPr lang="en-US" altLang="en-US" sz="700">
                  <a:latin typeface="Arial Italic" charset="0"/>
                  <a:cs typeface="Arial Italic" charset="0"/>
                  <a:sym typeface="Arial Italic" charset="0"/>
                </a:rPr>
                <a:t>Sankalpa Program</a:t>
              </a:r>
              <a:r>
                <a:rPr lang="en-US" altLang="en-US" sz="700">
                  <a:latin typeface="Arial" charset="0"/>
                  <a:cs typeface="Arial" charset="0"/>
                  <a:sym typeface="Arial" charset="0"/>
                </a:rPr>
                <a:t> consisted of five core</a:t>
              </a:r>
            </a:p>
            <a:p>
              <a:pPr eaLnBrk="1" hangingPunct="1">
                <a:spcBef>
                  <a:spcPct val="0"/>
                </a:spcBef>
                <a:buSzTx/>
                <a:buFontTx/>
                <a:buNone/>
              </a:pPr>
              <a:r>
                <a:rPr lang="en-US" altLang="en-US" sz="700">
                  <a:latin typeface="Arial" charset="0"/>
                  <a:cs typeface="Arial" charset="0"/>
                  <a:sym typeface="Arial" charset="0"/>
                </a:rPr>
                <a:t>meditation practices: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Pct val="125000"/>
                <a:buFont typeface="Arial" charset="0"/>
                <a:buChar char="•"/>
              </a:pPr>
              <a:r>
                <a:rPr lang="en-US" altLang="en-US" sz="700">
                  <a:latin typeface="Arial" charset="0"/>
                  <a:cs typeface="Arial" charset="0"/>
                  <a:sym typeface="Arial" charset="0"/>
                </a:rPr>
                <a:t> mindfulness training,</a:t>
              </a:r>
            </a:p>
            <a:p>
              <a:pPr eaLnBrk="1" hangingPunct="1">
                <a:spcBef>
                  <a:spcPct val="0"/>
                </a:spcBef>
                <a:buSzPct val="125000"/>
                <a:buFont typeface="Arial" charset="0"/>
                <a:buChar char="•"/>
              </a:pPr>
              <a:r>
                <a:rPr lang="en-US" altLang="en-US" sz="700">
                  <a:latin typeface="Arial" charset="0"/>
                  <a:cs typeface="Arial" charset="0"/>
                  <a:sym typeface="Arial" charset="0"/>
                </a:rPr>
                <a:t> relaxation and stress reduction training</a:t>
              </a:r>
            </a:p>
            <a:p>
              <a:pPr eaLnBrk="1" hangingPunct="1">
                <a:spcBef>
                  <a:spcPct val="0"/>
                </a:spcBef>
                <a:buSzPct val="125000"/>
                <a:buFont typeface="Arial" charset="0"/>
                <a:buChar char="•"/>
              </a:pPr>
              <a:r>
                <a:rPr lang="en-US" altLang="en-US" sz="700">
                  <a:latin typeface="Arial" charset="0"/>
                  <a:cs typeface="Arial" charset="0"/>
                  <a:sym typeface="Arial" charset="0"/>
                </a:rPr>
                <a:t> kindness training,</a:t>
              </a:r>
            </a:p>
            <a:p>
              <a:pPr eaLnBrk="1" hangingPunct="1">
                <a:spcBef>
                  <a:spcPct val="0"/>
                </a:spcBef>
                <a:buSzPct val="125000"/>
                <a:buFont typeface="Arial" charset="0"/>
                <a:buChar char="•"/>
              </a:pPr>
              <a:r>
                <a:rPr lang="en-US" altLang="en-US" sz="700">
                  <a:latin typeface="Arial" charset="0"/>
                  <a:cs typeface="Arial" charset="0"/>
                  <a:sym typeface="Arial" charset="0"/>
                </a:rPr>
                <a:t> self-compassion training, </a:t>
              </a:r>
            </a:p>
            <a:p>
              <a:pPr eaLnBrk="1" hangingPunct="1">
                <a:spcBef>
                  <a:spcPct val="0"/>
                </a:spcBef>
                <a:buSzPct val="125000"/>
                <a:buFont typeface="Arial" charset="0"/>
                <a:buChar char="•"/>
              </a:pPr>
              <a:r>
                <a:rPr lang="en-US" altLang="en-US" sz="700">
                  <a:latin typeface="Arial" charset="0"/>
                  <a:cs typeface="Arial" charset="0"/>
                  <a:sym typeface="Arial" charset="0"/>
                </a:rPr>
                <a:t> compassion training.</a:t>
              </a:r>
            </a:p>
            <a:p>
              <a:pPr eaLnBrk="1" hangingPunct="1">
                <a:spcBef>
                  <a:spcPct val="0"/>
                </a:spcBef>
                <a:buSzTx/>
                <a:buFontTx/>
                <a:buNone/>
              </a:pPr>
              <a:endParaRPr lang="en-US" altLang="en-US" sz="700">
                <a:latin typeface="Arial Italic" charset="0"/>
                <a:cs typeface="Arial Italic" charset="0"/>
                <a:sym typeface="Arial Italic" charset="0"/>
              </a:endParaRPr>
            </a:p>
            <a:p>
              <a:pPr eaLnBrk="1" hangingPunct="1">
                <a:spcBef>
                  <a:spcPct val="0"/>
                </a:spcBef>
                <a:buSzTx/>
                <a:buFontTx/>
                <a:buNone/>
              </a:pPr>
              <a:r>
                <a:rPr lang="en-US" altLang="en-US" sz="700">
                  <a:latin typeface="Arial" charset="0"/>
                  <a:cs typeface="Arial" charset="0"/>
                  <a:sym typeface="Arial" charset="0"/>
                </a:rPr>
                <a:t>The 2 day residential program comprised of 12 hours of compassion and mindfulness training.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36 clinical leaders (managers, educators and senior clinicians) participated in the program.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A within person repeated measures design was</a:t>
              </a:r>
            </a:p>
            <a:p>
              <a:pPr eaLnBrk="1" hangingPunct="1">
                <a:spcBef>
                  <a:spcPct val="0"/>
                </a:spcBef>
                <a:buSzTx/>
                <a:buFontTx/>
                <a:buNone/>
              </a:pPr>
              <a:r>
                <a:rPr lang="en-US" altLang="en-US" sz="700">
                  <a:latin typeface="Arial" charset="0"/>
                  <a:cs typeface="Arial" charset="0"/>
                  <a:sym typeface="Arial" charset="0"/>
                </a:rPr>
                <a:t>used. A questionnaire was used to collect data at</a:t>
              </a:r>
            </a:p>
            <a:p>
              <a:pPr eaLnBrk="1" hangingPunct="1">
                <a:spcBef>
                  <a:spcPct val="0"/>
                </a:spcBef>
                <a:buSzTx/>
                <a:buFontTx/>
                <a:buNone/>
              </a:pPr>
              <a:r>
                <a:rPr lang="en-US" altLang="en-US" sz="700">
                  <a:latin typeface="Arial" charset="0"/>
                  <a:cs typeface="Arial" charset="0"/>
                  <a:sym typeface="Arial" charset="0"/>
                </a:rPr>
                <a:t>two time points.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Pre/post data was analysed via SPSS using the paired-t test. Dependent variables canvassed were: Positive affect, Mindfulness, Stress, Well being &amp; Resources (physical, mental, emotional). Gender and years in the profession were also measured as independent variables.</a:t>
              </a:r>
            </a:p>
          </p:txBody>
        </p:sp>
      </p:grpSp>
      <p:grpSp>
        <p:nvGrpSpPr>
          <p:cNvPr id="2056" name="Group 13"/>
          <p:cNvGrpSpPr>
            <a:grpSpLocks/>
          </p:cNvGrpSpPr>
          <p:nvPr/>
        </p:nvGrpSpPr>
        <p:grpSpPr bwMode="auto">
          <a:xfrm>
            <a:off x="4602096" y="1467203"/>
            <a:ext cx="2220185" cy="5295547"/>
            <a:chOff x="0" y="0"/>
            <a:chExt cx="6188" cy="14851"/>
          </a:xfrm>
        </p:grpSpPr>
        <p:sp>
          <p:nvSpPr>
            <p:cNvPr id="2106" name="Rectangle 11"/>
            <p:cNvSpPr>
              <a:spLocks/>
            </p:cNvSpPr>
            <p:nvPr/>
          </p:nvSpPr>
          <p:spPr bwMode="auto">
            <a:xfrm>
              <a:off x="0" y="0"/>
              <a:ext cx="6188" cy="1485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07" name="Rectangle 12"/>
            <p:cNvSpPr>
              <a:spLocks/>
            </p:cNvSpPr>
            <p:nvPr/>
          </p:nvSpPr>
          <p:spPr bwMode="auto">
            <a:xfrm>
              <a:off x="0" y="0"/>
              <a:ext cx="6184" cy="1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Results</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9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Italic" charset="0"/>
                <a:cs typeface="Arial Italic" charset="0"/>
                <a:sym typeface="Arial Italic" charset="0"/>
              </a:endParaRPr>
            </a:p>
            <a:p>
              <a:pPr eaLnBrk="1" hangingPunct="1">
                <a:spcBef>
                  <a:spcPct val="0"/>
                </a:spcBef>
                <a:buSzTx/>
                <a:buFontTx/>
                <a:buNone/>
              </a:pPr>
              <a:endParaRPr lang="en-US" altLang="en-US" sz="700">
                <a:latin typeface="Arial Italic" charset="0"/>
                <a:cs typeface="Arial Italic" charset="0"/>
                <a:sym typeface="Arial Italic" charset="0"/>
              </a:endParaRPr>
            </a:p>
            <a:p>
              <a:pPr eaLnBrk="1" hangingPunct="1">
                <a:spcBef>
                  <a:spcPct val="0"/>
                </a:spcBef>
                <a:buSzTx/>
                <a:buFontTx/>
                <a:buNone/>
              </a:pPr>
              <a:endParaRPr lang="en-US" altLang="en-US" sz="700">
                <a:latin typeface="Arial Italic" charset="0"/>
                <a:cs typeface="Arial Italic" charset="0"/>
                <a:sym typeface="Arial Italic"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r>
                <a:rPr lang="en-US" altLang="en-US" sz="700" b="1">
                  <a:latin typeface="Arial" charset="0"/>
                  <a:cs typeface="Arial" charset="0"/>
                  <a:sym typeface="Arial" charset="0"/>
                </a:rPr>
                <a:t>Effect Sizes</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Effect sizes were calculated for each of the five outcome variables of interest:</a:t>
              </a:r>
            </a:p>
            <a:p>
              <a:pPr eaLnBrk="1" hangingPunct="1">
                <a:spcBef>
                  <a:spcPct val="0"/>
                </a:spcBef>
                <a:buSzTx/>
                <a:buFontTx/>
                <a:buNone/>
              </a:pPr>
              <a:r>
                <a:rPr lang="en-US" altLang="en-US" sz="600">
                  <a:latin typeface="Arial" charset="0"/>
                  <a:cs typeface="Arial" charset="0"/>
                  <a:sym typeface="Arial" charset="0"/>
                </a:rPr>
                <a:t>					</a:t>
              </a:r>
              <a:r>
                <a:rPr lang="en-US" altLang="en-US" sz="600" i="1">
                  <a:latin typeface="Arial" charset="0"/>
                  <a:cs typeface="Arial" charset="0"/>
                  <a:sym typeface="Arial" charset="0"/>
                </a:rPr>
                <a:t>d=</a:t>
              </a:r>
            </a:p>
            <a:p>
              <a:pPr eaLnBrk="1" hangingPunct="1">
                <a:spcBef>
                  <a:spcPct val="0"/>
                </a:spcBef>
                <a:buSzTx/>
                <a:buFontTx/>
                <a:buNone/>
              </a:pPr>
              <a:r>
                <a:rPr lang="en-US" altLang="en-US" sz="600">
                  <a:latin typeface="Arial" charset="0"/>
                  <a:cs typeface="Arial" charset="0"/>
                  <a:sym typeface="Arial" charset="0"/>
                </a:rPr>
                <a:t>Mindfulness			1.7</a:t>
              </a:r>
            </a:p>
            <a:p>
              <a:pPr eaLnBrk="1" hangingPunct="1">
                <a:spcBef>
                  <a:spcPct val="0"/>
                </a:spcBef>
                <a:buSzTx/>
                <a:buFontTx/>
                <a:buNone/>
              </a:pPr>
              <a:r>
                <a:rPr lang="en-US" altLang="en-US" sz="600">
                  <a:latin typeface="Arial" charset="0"/>
                  <a:cs typeface="Arial" charset="0"/>
                  <a:sym typeface="Arial" charset="0"/>
                </a:rPr>
                <a:t>Positive affect			1.3</a:t>
              </a:r>
            </a:p>
            <a:p>
              <a:pPr eaLnBrk="1" hangingPunct="1">
                <a:spcBef>
                  <a:spcPct val="0"/>
                </a:spcBef>
                <a:buSzTx/>
                <a:buFontTx/>
                <a:buNone/>
              </a:pPr>
              <a:r>
                <a:rPr lang="en-US" altLang="en-US" sz="600">
                  <a:latin typeface="Arial" charset="0"/>
                  <a:cs typeface="Arial" charset="0"/>
                  <a:sym typeface="Arial" charset="0"/>
                </a:rPr>
                <a:t>Stress				1.0</a:t>
              </a:r>
            </a:p>
            <a:p>
              <a:pPr eaLnBrk="1" hangingPunct="1">
                <a:spcBef>
                  <a:spcPct val="0"/>
                </a:spcBef>
                <a:buSzTx/>
                <a:buFontTx/>
                <a:buNone/>
              </a:pPr>
              <a:r>
                <a:rPr lang="en-US" altLang="en-US" sz="600">
                  <a:latin typeface="Arial" charset="0"/>
                  <a:cs typeface="Arial" charset="0"/>
                  <a:sym typeface="Arial" charset="0"/>
                </a:rPr>
                <a:t>Well being				1.2</a:t>
              </a:r>
            </a:p>
            <a:p>
              <a:pPr eaLnBrk="1" hangingPunct="1">
                <a:spcBef>
                  <a:spcPct val="0"/>
                </a:spcBef>
                <a:buSzTx/>
                <a:buFontTx/>
                <a:buNone/>
              </a:pPr>
              <a:r>
                <a:rPr lang="en-US" altLang="en-US" sz="600">
                  <a:latin typeface="Arial" charset="0"/>
                  <a:cs typeface="Arial" charset="0"/>
                  <a:sym typeface="Arial" charset="0"/>
                </a:rPr>
                <a:t>Resources				1.0</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These values reflect strong effect sizes for the Sankalpa intervention.</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b="1">
                  <a:latin typeface="Arial" charset="0"/>
                  <a:cs typeface="Arial" charset="0"/>
                  <a:sym typeface="Arial" charset="0"/>
                </a:rPr>
                <a:t>Role of gender and years of professional service</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Participants provided data on their gender and years of professional service. These two independent variables were assessed against change values on the five principal outcome measures.</a:t>
              </a:r>
            </a:p>
            <a:p>
              <a:pPr eaLnBrk="1" hangingPunct="1">
                <a:spcBef>
                  <a:spcPct val="0"/>
                </a:spcBef>
                <a:buSzTx/>
                <a:buFontTx/>
                <a:buNone/>
              </a:pPr>
              <a:r>
                <a:rPr lang="en-US" altLang="en-US" sz="700">
                  <a:latin typeface="Arial" charset="0"/>
                  <a:cs typeface="Arial" charset="0"/>
                  <a:sym typeface="Arial" charset="0"/>
                </a:rPr>
                <a:t> </a:t>
              </a:r>
            </a:p>
            <a:p>
              <a:pPr eaLnBrk="1" hangingPunct="1">
                <a:spcBef>
                  <a:spcPct val="0"/>
                </a:spcBef>
                <a:buSzTx/>
                <a:buFontTx/>
                <a:buNone/>
              </a:pPr>
              <a:r>
                <a:rPr lang="en-US" altLang="en-US" sz="700">
                  <a:latin typeface="Arial" charset="0"/>
                  <a:cs typeface="Arial" charset="0"/>
                  <a:sym typeface="Arial" charset="0"/>
                </a:rPr>
                <a:t>Univariate analyses which sought to ascertain any mediating effect of gender (ANOVA) and years of professional service (Pearson Correlation), indicated that these variables </a:t>
              </a:r>
              <a:r>
                <a:rPr lang="en-US" altLang="en-US" sz="700" u="sng">
                  <a:latin typeface="Arial" charset="0"/>
                  <a:cs typeface="Arial" charset="0"/>
                  <a:sym typeface="Arial" charset="0"/>
                </a:rPr>
                <a:t>did not</a:t>
              </a:r>
              <a:r>
                <a:rPr lang="en-US" altLang="en-US" sz="700">
                  <a:latin typeface="Arial" charset="0"/>
                  <a:cs typeface="Arial" charset="0"/>
                  <a:sym typeface="Arial" charset="0"/>
                </a:rPr>
                <a:t> significantly affect the change values on outcome. This result suggests the potentially broad applicability of the intervention.</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solidFill>
                  <a:srgbClr val="CC3300"/>
                </a:solidFill>
                <a:latin typeface="Arial Bold" charset="0"/>
                <a:cs typeface="Arial Bold" charset="0"/>
                <a:sym typeface="Arial Bold" charset="0"/>
              </a:endParaRPr>
            </a:p>
            <a:p>
              <a:pPr eaLnBrk="1" hangingPunct="1">
                <a:spcBef>
                  <a:spcPct val="0"/>
                </a:spcBef>
                <a:buSzTx/>
                <a:buFontTx/>
                <a:buNone/>
              </a:pPr>
              <a:endParaRPr lang="en-US" altLang="en-US" sz="700">
                <a:latin typeface="Arial" charset="0"/>
                <a:cs typeface="Arial" charset="0"/>
                <a:sym typeface="Arial" charset="0"/>
              </a:endParaRPr>
            </a:p>
          </p:txBody>
        </p:sp>
      </p:grpSp>
      <p:grpSp>
        <p:nvGrpSpPr>
          <p:cNvPr id="2057" name="Group 16"/>
          <p:cNvGrpSpPr>
            <a:grpSpLocks/>
          </p:cNvGrpSpPr>
          <p:nvPr/>
        </p:nvGrpSpPr>
        <p:grpSpPr bwMode="auto">
          <a:xfrm>
            <a:off x="6896365" y="3806825"/>
            <a:ext cx="2049859" cy="2838450"/>
            <a:chOff x="-28" y="-2492"/>
            <a:chExt cx="6198" cy="6494"/>
          </a:xfrm>
        </p:grpSpPr>
        <p:sp>
          <p:nvSpPr>
            <p:cNvPr id="2104" name="Rectangle 14"/>
            <p:cNvSpPr>
              <a:spLocks/>
            </p:cNvSpPr>
            <p:nvPr/>
          </p:nvSpPr>
          <p:spPr bwMode="auto">
            <a:xfrm>
              <a:off x="-28" y="-2492"/>
              <a:ext cx="6192" cy="6417"/>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05" name="Rectangle 15"/>
            <p:cNvSpPr>
              <a:spLocks/>
            </p:cNvSpPr>
            <p:nvPr/>
          </p:nvSpPr>
          <p:spPr bwMode="auto">
            <a:xfrm>
              <a:off x="-22" y="-2476"/>
              <a:ext cx="6192" cy="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Contact</a:t>
              </a:r>
            </a:p>
            <a:p>
              <a:pPr eaLnBrk="1" hangingPunct="1">
                <a:spcBef>
                  <a:spcPts val="396"/>
                </a:spcBef>
                <a:buSzTx/>
                <a:buNone/>
              </a:pPr>
              <a:r>
                <a:rPr lang="en-US" altLang="en-US" sz="700">
                  <a:latin typeface="Arial" charset="0"/>
                  <a:cs typeface="Arial" charset="0"/>
                  <a:sym typeface="Arial" charset="0"/>
                </a:rPr>
                <a:t>Nickolas Yu</a:t>
              </a:r>
            </a:p>
            <a:p>
              <a:pPr eaLnBrk="1" hangingPunct="1">
                <a:spcBef>
                  <a:spcPts val="396"/>
                </a:spcBef>
                <a:buSzTx/>
                <a:buNone/>
              </a:pPr>
              <a:r>
                <a:rPr lang="en-US" altLang="en-US" sz="700">
                  <a:latin typeface="Arial Italic" charset="0"/>
                  <a:cs typeface="Arial Italic" charset="0"/>
                  <a:sym typeface="Arial Italic" charset="0"/>
                </a:rPr>
                <a:t>Program Manager, Staff Wellness and Patient &amp; Family-centred Care</a:t>
              </a:r>
              <a:r>
                <a:rPr lang="en-US" altLang="en-US" sz="700">
                  <a:latin typeface="Arial" charset="0"/>
                  <a:cs typeface="Arial" charset="0"/>
                  <a:sym typeface="Arial" charset="0"/>
                </a:rPr>
                <a:t>, Sydney Local Health District.</a:t>
              </a:r>
            </a:p>
            <a:p>
              <a:pPr eaLnBrk="1" hangingPunct="1">
                <a:spcBef>
                  <a:spcPts val="396"/>
                </a:spcBef>
                <a:buSzTx/>
                <a:buNone/>
              </a:pPr>
              <a:r>
                <a:rPr lang="en-US" altLang="en-US" sz="700">
                  <a:latin typeface="Arial" charset="0"/>
                  <a:cs typeface="Arial" charset="0"/>
                  <a:sym typeface="Arial" charset="0"/>
                </a:rPr>
                <a:t>E: </a:t>
              </a:r>
              <a:r>
                <a:rPr lang="en-US" altLang="en-US" sz="700" u="sng">
                  <a:latin typeface="Arial" charset="0"/>
                  <a:cs typeface="Arial" charset="0"/>
                  <a:sym typeface="Arial" charset="0"/>
                  <a:hlinkClick r:id="rId3"/>
                </a:rPr>
                <a:t>nickolas.yu@sswahs.nsw.gov.au</a:t>
              </a:r>
              <a:endParaRPr lang="en-US" altLang="en-US" sz="700">
                <a:latin typeface="Arial" charset="0"/>
                <a:cs typeface="Arial" charset="0"/>
                <a:sym typeface="Arial" charset="0"/>
              </a:endParaRPr>
            </a:p>
            <a:p>
              <a:pPr eaLnBrk="1" hangingPunct="1">
                <a:spcBef>
                  <a:spcPts val="482"/>
                </a:spcBef>
                <a:buSzTx/>
                <a:buNone/>
              </a:pPr>
              <a:r>
                <a:rPr lang="en-US" altLang="en-US" sz="900">
                  <a:solidFill>
                    <a:srgbClr val="3B00A4"/>
                  </a:solidFill>
                  <a:latin typeface="Arial Bold" charset="0"/>
                  <a:cs typeface="Arial Bold" charset="0"/>
                  <a:sym typeface="Arial Bold" charset="0"/>
                </a:rPr>
                <a:t>Note</a:t>
              </a:r>
            </a:p>
            <a:p>
              <a:pPr eaLnBrk="1" hangingPunct="1">
                <a:spcBef>
                  <a:spcPts val="482"/>
                </a:spcBef>
                <a:buSzTx/>
                <a:buNone/>
              </a:pPr>
              <a:r>
                <a:rPr lang="en-US" altLang="en-US" sz="500">
                  <a:latin typeface="Arial" charset="0"/>
                  <a:cs typeface="Arial" charset="0"/>
                  <a:sym typeface="Arial" charset="0"/>
                </a:rPr>
                <a:t>This is a research project of the </a:t>
              </a:r>
              <a:r>
                <a:rPr lang="en-US" altLang="en-US" sz="500">
                  <a:latin typeface="Arial Italic" charset="0"/>
                  <a:cs typeface="Arial Italic" charset="0"/>
                  <a:sym typeface="Arial Italic" charset="0"/>
                </a:rPr>
                <a:t>Heart of Health Research Hub </a:t>
              </a:r>
              <a:r>
                <a:rPr lang="en-US" altLang="en-US" sz="500">
                  <a:latin typeface="Arial" charset="0"/>
                  <a:cs typeface="Arial" charset="0"/>
                  <a:sym typeface="Arial" charset="0"/>
                </a:rPr>
                <a:t>which is a collaboration between academics and practitioners from Sydney Local Health District, University of Sydney and Australian Catholic University. The focus of research projects is staff wellness and compassionate care.</a:t>
              </a:r>
            </a:p>
            <a:p>
              <a:pPr eaLnBrk="1" hangingPunct="1">
                <a:spcBef>
                  <a:spcPts val="482"/>
                </a:spcBef>
                <a:buSzTx/>
                <a:buNone/>
              </a:pPr>
              <a:r>
                <a:rPr lang="en-US" altLang="en-US" sz="900">
                  <a:solidFill>
                    <a:srgbClr val="3B00A4"/>
                  </a:solidFill>
                  <a:latin typeface="Arial Bold" charset="0"/>
                  <a:cs typeface="Arial Bold" charset="0"/>
                  <a:sym typeface="Arial Bold" charset="0"/>
                </a:rPr>
                <a:t>References</a:t>
              </a:r>
              <a:endParaRPr lang="en-US" altLang="en-US" sz="900" b="1">
                <a:solidFill>
                  <a:srgbClr val="7030A0"/>
                </a:solidFill>
                <a:latin typeface="Arial" charset="0"/>
                <a:cs typeface="Arial" charset="0"/>
                <a:sym typeface="Arial" charset="0"/>
              </a:endParaRPr>
            </a:p>
            <a:p>
              <a:pPr eaLnBrk="1" hangingPunct="1">
                <a:spcBef>
                  <a:spcPts val="482"/>
                </a:spcBef>
                <a:buSzTx/>
                <a:buNone/>
              </a:pPr>
              <a:r>
                <a:rPr lang="en-US" altLang="en-US" sz="400">
                  <a:latin typeface="Arial" charset="0"/>
                  <a:cs typeface="Arial" charset="0"/>
                  <a:sym typeface="Arial" charset="0"/>
                </a:rPr>
                <a:t>Atkins, P. &amp; Parker, S. (2012). Understanding individual compassion in organisations: The role of appraisals and psychological flexibility. </a:t>
              </a:r>
              <a:r>
                <a:rPr lang="en-US" altLang="en-US" sz="400" i="1">
                  <a:latin typeface="Arial" charset="0"/>
                  <a:cs typeface="Arial" charset="0"/>
                  <a:sym typeface="Arial" charset="0"/>
                </a:rPr>
                <a:t>Academy of Management Review. </a:t>
              </a:r>
            </a:p>
            <a:p>
              <a:pPr eaLnBrk="1" hangingPunct="1">
                <a:spcBef>
                  <a:spcPts val="482"/>
                </a:spcBef>
                <a:buSzTx/>
                <a:buNone/>
              </a:pPr>
              <a:r>
                <a:rPr lang="en-US" altLang="en-US" sz="400">
                  <a:latin typeface="Arial" charset="0"/>
                  <a:cs typeface="Arial" charset="0"/>
                  <a:sym typeface="Arial" charset="0"/>
                </a:rPr>
                <a:t>Blewitt L, Wang K, Nguyen H, Johnson A, Pidial K, Yu N (In press) Mindfulness: Creating the space for compassionate care. </a:t>
              </a:r>
              <a:r>
                <a:rPr lang="en-US" altLang="en-US" sz="400" i="1">
                  <a:latin typeface="Arial" charset="0"/>
                  <a:cs typeface="Arial" charset="0"/>
                  <a:sym typeface="Arial" charset="0"/>
                </a:rPr>
                <a:t>Industrial Org’l Psychology Review</a:t>
              </a:r>
            </a:p>
            <a:p>
              <a:pPr eaLnBrk="1" hangingPunct="1">
                <a:spcBef>
                  <a:spcPts val="482"/>
                </a:spcBef>
                <a:buSzTx/>
                <a:buNone/>
              </a:pPr>
              <a:r>
                <a:rPr lang="en-US" altLang="en-US" sz="400">
                  <a:latin typeface="Arial" charset="0"/>
                  <a:cs typeface="Arial" charset="0"/>
                  <a:sym typeface="Arial" charset="0"/>
                </a:rPr>
                <a:t>Chochinov, H. (2012). </a:t>
              </a:r>
              <a:r>
                <a:rPr lang="en-US" altLang="en-US" sz="400" i="1">
                  <a:latin typeface="Arial" charset="0"/>
                  <a:cs typeface="Arial" charset="0"/>
                  <a:sym typeface="Arial" charset="0"/>
                </a:rPr>
                <a:t>Dignity therapy</a:t>
              </a:r>
              <a:r>
                <a:rPr lang="en-US" altLang="en-US" sz="400">
                  <a:latin typeface="Arial" charset="0"/>
                  <a:cs typeface="Arial" charset="0"/>
                  <a:sym typeface="Arial" charset="0"/>
                </a:rPr>
                <a:t>. </a:t>
              </a:r>
            </a:p>
            <a:p>
              <a:pPr eaLnBrk="1" hangingPunct="1">
                <a:spcBef>
                  <a:spcPts val="482"/>
                </a:spcBef>
                <a:buSzTx/>
                <a:buNone/>
              </a:pPr>
              <a:r>
                <a:rPr lang="en-US" altLang="en-US" sz="400">
                  <a:latin typeface="Arial" charset="0"/>
                  <a:cs typeface="Arial" charset="0"/>
                  <a:sym typeface="Arial" charset="0"/>
                </a:rPr>
                <a:t>Fredrickson B, Cohn M, Coffey K, Pek J, Pinkel S (2008) Open hearts build lives: Positive emotions induced through loving-kindness meditation build consequential personal resources </a:t>
              </a:r>
              <a:r>
                <a:rPr lang="en-US" altLang="en-US" sz="400" i="1">
                  <a:latin typeface="Arial" charset="0"/>
                  <a:cs typeface="Arial" charset="0"/>
                  <a:sym typeface="Arial" charset="0"/>
                </a:rPr>
                <a:t>J Personality &amp; Social Psychology </a:t>
              </a:r>
              <a:r>
                <a:rPr lang="en-US" altLang="en-US" sz="400">
                  <a:latin typeface="Arial" charset="0"/>
                  <a:cs typeface="Arial" charset="0"/>
                  <a:sym typeface="Arial" charset="0"/>
                </a:rPr>
                <a:t>95(5): 1045</a:t>
              </a:r>
            </a:p>
            <a:p>
              <a:pPr eaLnBrk="1" hangingPunct="1">
                <a:spcBef>
                  <a:spcPts val="482"/>
                </a:spcBef>
                <a:buSzTx/>
                <a:buNone/>
              </a:pPr>
              <a:r>
                <a:rPr lang="en-US" altLang="en-US" sz="400">
                  <a:latin typeface="Arial" charset="0"/>
                  <a:cs typeface="Arial" charset="0"/>
                  <a:sym typeface="Arial" charset="0"/>
                </a:rPr>
                <a:t>Seppala E, Rossomando T, Doty J (2013) Social connection and compassion: Important predictors of health and well being </a:t>
              </a:r>
              <a:r>
                <a:rPr lang="en-US" altLang="en-US" sz="400" i="1">
                  <a:latin typeface="Arial" charset="0"/>
                  <a:cs typeface="Arial" charset="0"/>
                  <a:sym typeface="Arial" charset="0"/>
                </a:rPr>
                <a:t>Social Research</a:t>
              </a:r>
              <a:r>
                <a:rPr lang="en-US" altLang="en-US" sz="400">
                  <a:latin typeface="Arial" charset="0"/>
                  <a:cs typeface="Arial" charset="0"/>
                  <a:sym typeface="Arial" charset="0"/>
                </a:rPr>
                <a:t> 80(2): 411-30</a:t>
              </a:r>
            </a:p>
            <a:p>
              <a:pPr eaLnBrk="1" hangingPunct="1">
                <a:spcBef>
                  <a:spcPts val="482"/>
                </a:spcBef>
                <a:buSzTx/>
                <a:buNone/>
              </a:pPr>
              <a:endParaRPr lang="en-US" altLang="en-US" sz="500">
                <a:latin typeface="Arial" charset="0"/>
                <a:cs typeface="Arial" charset="0"/>
                <a:sym typeface="Arial" charset="0"/>
              </a:endParaRPr>
            </a:p>
            <a:p>
              <a:pPr eaLnBrk="1" hangingPunct="1">
                <a:spcBef>
                  <a:spcPts val="482"/>
                </a:spcBef>
                <a:buSzTx/>
                <a:buNone/>
              </a:pPr>
              <a:endParaRPr lang="en-US" altLang="en-US" sz="700">
                <a:latin typeface="Arial" charset="0"/>
                <a:cs typeface="Arial" charset="0"/>
                <a:sym typeface="Arial" charset="0"/>
              </a:endParaRPr>
            </a:p>
          </p:txBody>
        </p:sp>
      </p:grpSp>
      <p:grpSp>
        <p:nvGrpSpPr>
          <p:cNvPr id="2058" name="Group 19"/>
          <p:cNvGrpSpPr>
            <a:grpSpLocks/>
          </p:cNvGrpSpPr>
          <p:nvPr/>
        </p:nvGrpSpPr>
        <p:grpSpPr bwMode="auto">
          <a:xfrm>
            <a:off x="6867260" y="2770011"/>
            <a:ext cx="2047875" cy="979311"/>
            <a:chOff x="-91" y="-3432"/>
            <a:chExt cx="6192" cy="6865"/>
          </a:xfrm>
        </p:grpSpPr>
        <p:sp>
          <p:nvSpPr>
            <p:cNvPr id="2102" name="Rectangle 17"/>
            <p:cNvSpPr>
              <a:spLocks/>
            </p:cNvSpPr>
            <p:nvPr/>
          </p:nvSpPr>
          <p:spPr bwMode="auto">
            <a:xfrm>
              <a:off x="-91" y="-3432"/>
              <a:ext cx="6192" cy="6667"/>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03" name="Rectangle 18"/>
            <p:cNvSpPr>
              <a:spLocks/>
            </p:cNvSpPr>
            <p:nvPr/>
          </p:nvSpPr>
          <p:spPr bwMode="auto">
            <a:xfrm>
              <a:off x="-86" y="-3432"/>
              <a:ext cx="6187" cy="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Where to next?</a:t>
              </a:r>
              <a:endParaRPr lang="en-US" altLang="en-US" sz="700">
                <a:latin typeface="Arial" charset="0"/>
                <a:cs typeface="Arial" charset="0"/>
                <a:sym typeface="Arial" charset="0"/>
              </a:endParaRPr>
            </a:p>
            <a:p>
              <a:pPr eaLnBrk="1" hangingPunct="1">
                <a:spcBef>
                  <a:spcPts val="482"/>
                </a:spcBef>
                <a:buClr>
                  <a:srgbClr val="000000"/>
                </a:buClr>
                <a:buSzPct val="125000"/>
                <a:buFont typeface="Arial" charset="0"/>
                <a:buChar char="•"/>
              </a:pPr>
              <a:r>
                <a:rPr lang="en-US" altLang="en-US" sz="700">
                  <a:latin typeface="Arial" charset="0"/>
                  <a:cs typeface="Arial" charset="0"/>
                  <a:sym typeface="Arial" charset="0"/>
                </a:rPr>
                <a:t>Strengthen research design in next study by:</a:t>
              </a:r>
            </a:p>
            <a:p>
              <a:pPr lvl="1" eaLnBrk="1" hangingPunct="1">
                <a:spcBef>
                  <a:spcPts val="482"/>
                </a:spcBef>
                <a:buClr>
                  <a:srgbClr val="000000"/>
                </a:buClr>
                <a:buSzPct val="125000"/>
                <a:buFont typeface="Arial" charset="0"/>
                <a:buChar char="•"/>
              </a:pPr>
              <a:r>
                <a:rPr lang="en-US" altLang="en-US" sz="700">
                  <a:latin typeface="Arial" charset="0"/>
                  <a:cs typeface="Arial" charset="0"/>
                  <a:sym typeface="Arial" charset="0"/>
                </a:rPr>
                <a:t>Using a cohort, wait-list control</a:t>
              </a:r>
            </a:p>
            <a:p>
              <a:pPr lvl="1" eaLnBrk="1" hangingPunct="1">
                <a:spcBef>
                  <a:spcPts val="482"/>
                </a:spcBef>
                <a:buClr>
                  <a:srgbClr val="000000"/>
                </a:buClr>
                <a:buSzPct val="125000"/>
                <a:buFont typeface="Arial" charset="0"/>
                <a:buChar char="•"/>
              </a:pPr>
              <a:r>
                <a:rPr lang="en-US" altLang="en-US" sz="700">
                  <a:latin typeface="Arial" charset="0"/>
                  <a:cs typeface="Arial" charset="0"/>
                  <a:sym typeface="Arial" charset="0"/>
                </a:rPr>
                <a:t>Testing the longer term effects of the intervention. </a:t>
              </a:r>
              <a:endParaRPr lang="en-US" altLang="en-US" sz="900">
                <a:solidFill>
                  <a:srgbClr val="CC3300"/>
                </a:solidFill>
                <a:latin typeface="Arial Bold" charset="0"/>
                <a:cs typeface="Arial Bold" charset="0"/>
                <a:sym typeface="Arial Bold" charset="0"/>
              </a:endParaRPr>
            </a:p>
          </p:txBody>
        </p:sp>
      </p:grpSp>
      <p:pic>
        <p:nvPicPr>
          <p:cNvPr id="2059"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948" y="78670"/>
            <a:ext cx="1215430" cy="31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60" name="Group 33"/>
          <p:cNvGrpSpPr>
            <a:grpSpLocks/>
          </p:cNvGrpSpPr>
          <p:nvPr/>
        </p:nvGrpSpPr>
        <p:grpSpPr bwMode="auto">
          <a:xfrm>
            <a:off x="230188" y="5277203"/>
            <a:ext cx="2106414" cy="1429456"/>
            <a:chOff x="0" y="0"/>
            <a:chExt cx="6304" cy="4052"/>
          </a:xfrm>
        </p:grpSpPr>
        <p:grpSp>
          <p:nvGrpSpPr>
            <p:cNvPr id="2090" name="Group 23"/>
            <p:cNvGrpSpPr>
              <a:grpSpLocks/>
            </p:cNvGrpSpPr>
            <p:nvPr/>
          </p:nvGrpSpPr>
          <p:grpSpPr bwMode="auto">
            <a:xfrm>
              <a:off x="0" y="0"/>
              <a:ext cx="6304" cy="4052"/>
              <a:chOff x="0" y="0"/>
              <a:chExt cx="6304" cy="4052"/>
            </a:xfrm>
          </p:grpSpPr>
          <p:sp>
            <p:nvSpPr>
              <p:cNvPr id="2100" name="Rectangle 21"/>
              <p:cNvSpPr>
                <a:spLocks/>
              </p:cNvSpPr>
              <p:nvPr/>
            </p:nvSpPr>
            <p:spPr bwMode="auto">
              <a:xfrm>
                <a:off x="0" y="0"/>
                <a:ext cx="6300" cy="405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101" name="Rectangle 22"/>
              <p:cNvSpPr>
                <a:spLocks/>
              </p:cNvSpPr>
              <p:nvPr/>
            </p:nvSpPr>
            <p:spPr bwMode="auto">
              <a:xfrm>
                <a:off x="0" y="0"/>
                <a:ext cx="6304"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r>
                  <a:rPr lang="en-US" altLang="en-US" sz="900">
                    <a:solidFill>
                      <a:srgbClr val="3B00A4"/>
                    </a:solidFill>
                    <a:latin typeface="Arial Bold" charset="0"/>
                    <a:cs typeface="Arial Bold" charset="0"/>
                    <a:sym typeface="Arial Bold" charset="0"/>
                  </a:rPr>
                  <a:t>Model</a:t>
                </a:r>
              </a:p>
            </p:txBody>
          </p:sp>
        </p:grpSp>
        <p:grpSp>
          <p:nvGrpSpPr>
            <p:cNvPr id="2091" name="Group 32"/>
            <p:cNvGrpSpPr>
              <a:grpSpLocks/>
            </p:cNvGrpSpPr>
            <p:nvPr/>
          </p:nvGrpSpPr>
          <p:grpSpPr bwMode="auto">
            <a:xfrm>
              <a:off x="101" y="727"/>
              <a:ext cx="6019" cy="2283"/>
              <a:chOff x="0" y="0"/>
              <a:chExt cx="6018" cy="2283"/>
            </a:xfrm>
          </p:grpSpPr>
          <p:sp>
            <p:nvSpPr>
              <p:cNvPr id="2" name="Rectangle 24"/>
              <p:cNvSpPr>
                <a:spLocks/>
              </p:cNvSpPr>
              <p:nvPr/>
            </p:nvSpPr>
            <p:spPr bwMode="auto">
              <a:xfrm>
                <a:off x="0" y="1259"/>
                <a:ext cx="1176" cy="280"/>
              </a:xfrm>
              <a:prstGeom prst="rect">
                <a:avLst/>
              </a:prstGeom>
              <a:solidFill>
                <a:srgbClr val="CADBFE"/>
              </a:solidFill>
              <a:ln>
                <a:noFill/>
              </a:ln>
              <a:effectLst>
                <a:outerShdw blurRad="38100" dist="25399" dir="5400000" algn="ctr" rotWithShape="0">
                  <a:schemeClr val="bg2">
                    <a:alpha val="37999"/>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lvl1pPr marL="39688">
                  <a:defRPr sz="1200">
                    <a:solidFill>
                      <a:schemeClr val="tx1"/>
                    </a:solidFill>
                    <a:latin typeface="Times New Roman" pitchFamily="18" charset="0"/>
                  </a:defRPr>
                </a:lvl1pPr>
                <a:lvl2pPr>
                  <a:defRPr sz="1200">
                    <a:solidFill>
                      <a:schemeClr val="tx1"/>
                    </a:solidFill>
                    <a:latin typeface="Times New Roman" pitchFamily="18" charset="0"/>
                  </a:defRPr>
                </a:lvl2pPr>
                <a:lvl3pPr>
                  <a:defRPr sz="1200">
                    <a:solidFill>
                      <a:schemeClr val="tx1"/>
                    </a:solidFill>
                    <a:latin typeface="Times New Roman" pitchFamily="18" charset="0"/>
                  </a:defRPr>
                </a:lvl3pPr>
                <a:lvl4pPr>
                  <a:defRPr sz="1200">
                    <a:solidFill>
                      <a:schemeClr val="tx1"/>
                    </a:solidFill>
                    <a:latin typeface="Times New Roman" pitchFamily="18" charset="0"/>
                  </a:defRPr>
                </a:lvl4pPr>
                <a:lvl5pPr>
                  <a:defRPr sz="1200">
                    <a:solidFill>
                      <a:schemeClr val="tx1"/>
                    </a:solidFill>
                    <a:latin typeface="Times New Roman" pitchFamily="18" charset="0"/>
                  </a:defRPr>
                </a:lvl5pPr>
                <a:lvl6pPr fontAlgn="base">
                  <a:spcBef>
                    <a:spcPct val="0"/>
                  </a:spcBef>
                  <a:spcAft>
                    <a:spcPct val="0"/>
                  </a:spcAft>
                  <a:defRPr sz="1200">
                    <a:solidFill>
                      <a:schemeClr val="tx1"/>
                    </a:solidFill>
                    <a:latin typeface="Times New Roman" pitchFamily="18" charset="0"/>
                  </a:defRPr>
                </a:lvl6pPr>
                <a:lvl7pPr fontAlgn="base">
                  <a:spcBef>
                    <a:spcPct val="0"/>
                  </a:spcBef>
                  <a:spcAft>
                    <a:spcPct val="0"/>
                  </a:spcAft>
                  <a:defRPr sz="1200">
                    <a:solidFill>
                      <a:schemeClr val="tx1"/>
                    </a:solidFill>
                    <a:latin typeface="Times New Roman" pitchFamily="18" charset="0"/>
                  </a:defRPr>
                </a:lvl7pPr>
                <a:lvl8pPr fontAlgn="base">
                  <a:spcBef>
                    <a:spcPct val="0"/>
                  </a:spcBef>
                  <a:spcAft>
                    <a:spcPct val="0"/>
                  </a:spcAft>
                  <a:defRPr sz="1200">
                    <a:solidFill>
                      <a:schemeClr val="tx1"/>
                    </a:solidFill>
                    <a:latin typeface="Times New Roman" pitchFamily="18" charset="0"/>
                  </a:defRPr>
                </a:lvl8pPr>
                <a:lvl9pPr fontAlgn="base">
                  <a:spcBef>
                    <a:spcPct val="0"/>
                  </a:spcBef>
                  <a:spcAft>
                    <a:spcPct val="0"/>
                  </a:spcAft>
                  <a:defRPr sz="1200">
                    <a:solidFill>
                      <a:schemeClr val="tx1"/>
                    </a:solidFill>
                    <a:latin typeface="Times New Roman" pitchFamily="18" charset="0"/>
                  </a:defRPr>
                </a:lvl9pPr>
              </a:lstStyle>
              <a:p>
                <a:pPr algn="ctr">
                  <a:defRPr/>
                </a:pPr>
                <a:r>
                  <a:rPr lang="en-US" altLang="en-US" sz="500">
                    <a:latin typeface="Arial Bold" charset="0"/>
                    <a:cs typeface="Arial Bold" charset="0"/>
                    <a:sym typeface="Arial Bold" charset="0"/>
                  </a:rPr>
                  <a:t>Sankalpa</a:t>
                </a:r>
              </a:p>
            </p:txBody>
          </p:sp>
          <p:sp>
            <p:nvSpPr>
              <p:cNvPr id="2093" name="Rectangle 25"/>
              <p:cNvSpPr>
                <a:spLocks/>
              </p:cNvSpPr>
              <p:nvPr/>
            </p:nvSpPr>
            <p:spPr bwMode="auto">
              <a:xfrm>
                <a:off x="3962" y="0"/>
                <a:ext cx="2056" cy="1544"/>
              </a:xfrm>
              <a:prstGeom prst="rect">
                <a:avLst/>
              </a:prstGeom>
              <a:solidFill>
                <a:srgbClr val="CFBBFE"/>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500">
                    <a:latin typeface="Arial Bold" charset="0"/>
                    <a:cs typeface="Arial Bold" charset="0"/>
                    <a:sym typeface="Arial Bold" charset="0"/>
                  </a:rPr>
                  <a:t>Compassionate care</a:t>
                </a:r>
              </a:p>
              <a:p>
                <a:pPr algn="ctr" eaLnBrk="1" hangingPunct="1">
                  <a:spcBef>
                    <a:spcPct val="0"/>
                  </a:spcBef>
                  <a:buSzTx/>
                  <a:buFontTx/>
                  <a:buNone/>
                </a:pPr>
                <a:endParaRPr lang="en-US" altLang="en-US" sz="500">
                  <a:latin typeface="Arial Bold" charset="0"/>
                  <a:cs typeface="Arial Bold" charset="0"/>
                  <a:sym typeface="Arial Bold" charset="0"/>
                </a:endParaRPr>
              </a:p>
              <a:p>
                <a:pPr eaLnBrk="1" hangingPunct="1">
                  <a:spcBef>
                    <a:spcPct val="0"/>
                  </a:spcBef>
                  <a:buFont typeface="Arial" charset="0"/>
                  <a:buChar char="•"/>
                </a:pPr>
                <a:r>
                  <a:rPr lang="en-US" altLang="en-US" sz="500">
                    <a:latin typeface="Arial" charset="0"/>
                    <a:cs typeface="Arial" charset="0"/>
                    <a:sym typeface="Arial" charset="0"/>
                  </a:rPr>
                  <a:t>Compassion -behavioural </a:t>
                </a:r>
              </a:p>
              <a:p>
                <a:pPr eaLnBrk="1" hangingPunct="1">
                  <a:spcBef>
                    <a:spcPct val="0"/>
                  </a:spcBef>
                  <a:buSzTx/>
                  <a:buFontTx/>
                  <a:buNone/>
                </a:pPr>
                <a:endParaRPr lang="en-US" altLang="en-US" sz="500">
                  <a:latin typeface="Arial" charset="0"/>
                  <a:cs typeface="Arial" charset="0"/>
                  <a:sym typeface="Arial" charset="0"/>
                </a:endParaRPr>
              </a:p>
              <a:p>
                <a:pPr eaLnBrk="1" hangingPunct="1">
                  <a:spcBef>
                    <a:spcPct val="0"/>
                  </a:spcBef>
                  <a:buSzTx/>
                  <a:buFontTx/>
                  <a:buNone/>
                </a:pPr>
                <a:endParaRPr lang="en-US" altLang="en-US" sz="500">
                  <a:latin typeface="Arial" charset="0"/>
                  <a:cs typeface="Arial" charset="0"/>
                  <a:sym typeface="Arial" charset="0"/>
                </a:endParaRPr>
              </a:p>
              <a:p>
                <a:pPr eaLnBrk="1" hangingPunct="1">
                  <a:spcBef>
                    <a:spcPct val="0"/>
                  </a:spcBef>
                  <a:buSzTx/>
                  <a:buFontTx/>
                  <a:buNone/>
                </a:pPr>
                <a:endParaRPr lang="en-US" altLang="en-US" sz="500">
                  <a:latin typeface="Arial" charset="0"/>
                  <a:cs typeface="Arial" charset="0"/>
                  <a:sym typeface="Arial" charset="0"/>
                </a:endParaRPr>
              </a:p>
            </p:txBody>
          </p:sp>
          <p:sp>
            <p:nvSpPr>
              <p:cNvPr id="2094" name="AutoShape 26"/>
              <p:cNvSpPr>
                <a:spLocks/>
              </p:cNvSpPr>
              <p:nvPr/>
            </p:nvSpPr>
            <p:spPr bwMode="auto">
              <a:xfrm rot="-1500000">
                <a:off x="1129" y="1042"/>
                <a:ext cx="438" cy="126"/>
              </a:xfrm>
              <a:prstGeom prst="rightArrow">
                <a:avLst>
                  <a:gd name="adj1" fmla="val 50000"/>
                  <a:gd name="adj2" fmla="val 49906"/>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95" name="AutoShape 27"/>
              <p:cNvSpPr>
                <a:spLocks/>
              </p:cNvSpPr>
              <p:nvPr/>
            </p:nvSpPr>
            <p:spPr bwMode="auto">
              <a:xfrm rot="1500000">
                <a:off x="1128" y="1659"/>
                <a:ext cx="438" cy="125"/>
              </a:xfrm>
              <a:prstGeom prst="rightArrow">
                <a:avLst>
                  <a:gd name="adj1" fmla="val 50000"/>
                  <a:gd name="adj2" fmla="val 49802"/>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96" name="AutoShape 28"/>
              <p:cNvSpPr>
                <a:spLocks/>
              </p:cNvSpPr>
              <p:nvPr/>
            </p:nvSpPr>
            <p:spPr bwMode="auto">
              <a:xfrm>
                <a:off x="3341" y="560"/>
                <a:ext cx="537" cy="115"/>
              </a:xfrm>
              <a:prstGeom prst="rightArrow">
                <a:avLst>
                  <a:gd name="adj1" fmla="val 50000"/>
                  <a:gd name="adj2" fmla="val 49917"/>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97" name="AutoShape 29"/>
              <p:cNvSpPr>
                <a:spLocks/>
              </p:cNvSpPr>
              <p:nvPr/>
            </p:nvSpPr>
            <p:spPr bwMode="auto">
              <a:xfrm>
                <a:off x="3348" y="2159"/>
                <a:ext cx="536" cy="124"/>
              </a:xfrm>
              <a:prstGeom prst="rightArrow">
                <a:avLst>
                  <a:gd name="adj1" fmla="val 50000"/>
                  <a:gd name="adj2" fmla="val 50210"/>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98" name="AutoShape 30"/>
              <p:cNvSpPr>
                <a:spLocks/>
              </p:cNvSpPr>
              <p:nvPr/>
            </p:nvSpPr>
            <p:spPr bwMode="auto">
              <a:xfrm rot="-1380000">
                <a:off x="3317" y="1409"/>
                <a:ext cx="648" cy="125"/>
              </a:xfrm>
              <a:prstGeom prst="rightArrow">
                <a:avLst>
                  <a:gd name="adj1" fmla="val 50000"/>
                  <a:gd name="adj2" fmla="val 49920"/>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99" name="AutoShape 31"/>
              <p:cNvSpPr>
                <a:spLocks/>
              </p:cNvSpPr>
              <p:nvPr/>
            </p:nvSpPr>
            <p:spPr bwMode="auto">
              <a:xfrm rot="1379999">
                <a:off x="3317" y="1423"/>
                <a:ext cx="649" cy="125"/>
              </a:xfrm>
              <a:prstGeom prst="rightArrow">
                <a:avLst>
                  <a:gd name="adj1" fmla="val 50000"/>
                  <a:gd name="adj2" fmla="val 49901"/>
                </a:avLst>
              </a:prstGeom>
              <a:solidFill>
                <a:srgbClr val="7F7F7F"/>
              </a:solidFill>
              <a:ln w="25400">
                <a:solidFill>
                  <a:srgbClr val="7F7F7F"/>
                </a:solidFill>
                <a:miter lim="800000"/>
                <a:headEnd/>
                <a:tailEnd/>
              </a:ln>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grpSp>
      </p:grpSp>
      <p:grpSp>
        <p:nvGrpSpPr>
          <p:cNvPr id="2061" name="Group 52"/>
          <p:cNvGrpSpPr>
            <a:grpSpLocks/>
          </p:cNvGrpSpPr>
          <p:nvPr/>
        </p:nvGrpSpPr>
        <p:grpSpPr bwMode="auto">
          <a:xfrm>
            <a:off x="2575719" y="3854097"/>
            <a:ext cx="1530284" cy="468842"/>
            <a:chOff x="0" y="7"/>
            <a:chExt cx="4626" cy="1329"/>
          </a:xfrm>
        </p:grpSpPr>
        <p:grpSp>
          <p:nvGrpSpPr>
            <p:cNvPr id="2079" name="Group 49"/>
            <p:cNvGrpSpPr>
              <a:grpSpLocks/>
            </p:cNvGrpSpPr>
            <p:nvPr/>
          </p:nvGrpSpPr>
          <p:grpSpPr bwMode="auto">
            <a:xfrm>
              <a:off x="0" y="7"/>
              <a:ext cx="4626" cy="1320"/>
              <a:chOff x="0" y="7"/>
              <a:chExt cx="4626" cy="1320"/>
            </a:xfrm>
          </p:grpSpPr>
          <p:grpSp>
            <p:nvGrpSpPr>
              <p:cNvPr id="2081" name="Group 45"/>
              <p:cNvGrpSpPr>
                <a:grpSpLocks/>
              </p:cNvGrpSpPr>
              <p:nvPr/>
            </p:nvGrpSpPr>
            <p:grpSpPr bwMode="auto">
              <a:xfrm>
                <a:off x="0" y="7"/>
                <a:ext cx="4626" cy="1320"/>
                <a:chOff x="0" y="7"/>
                <a:chExt cx="4626" cy="1320"/>
              </a:xfrm>
            </p:grpSpPr>
            <p:sp>
              <p:nvSpPr>
                <p:cNvPr id="2084" name="Line 34"/>
                <p:cNvSpPr>
                  <a:spLocks noChangeShapeType="1"/>
                </p:cNvSpPr>
                <p:nvPr/>
              </p:nvSpPr>
              <p:spPr bwMode="auto">
                <a:xfrm>
                  <a:off x="332" y="1029"/>
                  <a:ext cx="3225" cy="0"/>
                </a:xfrm>
                <a:prstGeom prst="line">
                  <a:avLst/>
                </a:prstGeom>
                <a:noFill/>
                <a:ln w="38100">
                  <a:solidFill>
                    <a:srgbClr val="CC3300"/>
                  </a:solidFill>
                  <a:round/>
                  <a:headEnd/>
                  <a:tailEnd type="arrow" w="med" len="med"/>
                </a:ln>
                <a:extLst>
                  <a:ext uri="{909E8E84-426E-40DD-AFC4-6F175D3DCCD1}">
                    <a14:hiddenFill xmlns:a14="http://schemas.microsoft.com/office/drawing/2010/main">
                      <a:noFill/>
                    </a14:hiddenFill>
                  </a:ext>
                </a:extLst>
              </p:spPr>
              <p:txBody>
                <a:bodyPr lIns="0" tIns="0" rIns="0" bIns="0"/>
                <a:lstStyle/>
                <a:p>
                  <a:endParaRPr lang="en-AU"/>
                </a:p>
              </p:txBody>
            </p:sp>
            <p:sp>
              <p:nvSpPr>
                <p:cNvPr id="2085" name="Rectangle 35"/>
                <p:cNvSpPr>
                  <a:spLocks/>
                </p:cNvSpPr>
                <p:nvPr/>
              </p:nvSpPr>
              <p:spPr bwMode="auto">
                <a:xfrm>
                  <a:off x="3898" y="1066"/>
                  <a:ext cx="72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Days</a:t>
                  </a:r>
                </a:p>
              </p:txBody>
            </p:sp>
            <p:sp>
              <p:nvSpPr>
                <p:cNvPr id="2086" name="Line 36"/>
                <p:cNvSpPr>
                  <a:spLocks noChangeShapeType="1"/>
                </p:cNvSpPr>
                <p:nvPr/>
              </p:nvSpPr>
              <p:spPr bwMode="auto">
                <a:xfrm flipH="1">
                  <a:off x="332" y="504"/>
                  <a:ext cx="1" cy="525"/>
                </a:xfrm>
                <a:prstGeom prst="line">
                  <a:avLst/>
                </a:prstGeom>
                <a:noFill/>
                <a:ln w="28575">
                  <a:solidFill>
                    <a:srgbClr val="CC3300"/>
                  </a:solidFill>
                  <a:round/>
                  <a:headEnd/>
                  <a:tailEnd type="arrow" w="med" len="med"/>
                </a:ln>
                <a:extLst>
                  <a:ext uri="{909E8E84-426E-40DD-AFC4-6F175D3DCCD1}">
                    <a14:hiddenFill xmlns:a14="http://schemas.microsoft.com/office/drawing/2010/main">
                      <a:noFill/>
                    </a14:hiddenFill>
                  </a:ext>
                </a:extLst>
              </p:spPr>
              <p:txBody>
                <a:bodyPr lIns="0" tIns="0" rIns="0" bIns="0"/>
                <a:lstStyle/>
                <a:p>
                  <a:endParaRPr lang="en-AU"/>
                </a:p>
              </p:txBody>
            </p:sp>
            <p:sp>
              <p:nvSpPr>
                <p:cNvPr id="2087" name="Rectangle 39"/>
                <p:cNvSpPr>
                  <a:spLocks/>
                </p:cNvSpPr>
                <p:nvPr/>
              </p:nvSpPr>
              <p:spPr bwMode="auto">
                <a:xfrm>
                  <a:off x="107" y="1087"/>
                  <a:ext cx="56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T1=0</a:t>
                  </a:r>
                </a:p>
              </p:txBody>
            </p:sp>
            <p:sp>
              <p:nvSpPr>
                <p:cNvPr id="2088" name="Rectangle 42"/>
                <p:cNvSpPr>
                  <a:spLocks/>
                </p:cNvSpPr>
                <p:nvPr/>
              </p:nvSpPr>
              <p:spPr bwMode="auto">
                <a:xfrm>
                  <a:off x="0" y="7"/>
                  <a:ext cx="7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Pre- training </a:t>
                  </a:r>
                </a:p>
              </p:txBody>
            </p:sp>
            <p:sp>
              <p:nvSpPr>
                <p:cNvPr id="2089" name="Rectangle 44"/>
                <p:cNvSpPr>
                  <a:spLocks/>
                </p:cNvSpPr>
                <p:nvPr/>
              </p:nvSpPr>
              <p:spPr bwMode="auto">
                <a:xfrm>
                  <a:off x="1440" y="555"/>
                  <a:ext cx="1008" cy="240"/>
                </a:xfrm>
                <a:prstGeom prst="rect">
                  <a:avLst/>
                </a:prstGeom>
                <a:solidFill>
                  <a:srgbClr val="FFFF66"/>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Sankalpa</a:t>
                  </a:r>
                </a:p>
              </p:txBody>
            </p:sp>
          </p:grpSp>
          <p:sp>
            <p:nvSpPr>
              <p:cNvPr id="2082" name="Line 46"/>
              <p:cNvSpPr>
                <a:spLocks noChangeShapeType="1"/>
              </p:cNvSpPr>
              <p:nvPr/>
            </p:nvSpPr>
            <p:spPr bwMode="auto">
              <a:xfrm flipH="1">
                <a:off x="3420" y="493"/>
                <a:ext cx="1" cy="525"/>
              </a:xfrm>
              <a:prstGeom prst="line">
                <a:avLst/>
              </a:prstGeom>
              <a:noFill/>
              <a:ln w="28575">
                <a:solidFill>
                  <a:srgbClr val="CC3300"/>
                </a:solidFill>
                <a:round/>
                <a:headEnd/>
                <a:tailEnd type="arrow" w="med" len="med"/>
              </a:ln>
              <a:extLst>
                <a:ext uri="{909E8E84-426E-40DD-AFC4-6F175D3DCCD1}">
                  <a14:hiddenFill xmlns:a14="http://schemas.microsoft.com/office/drawing/2010/main">
                    <a:noFill/>
                  </a14:hiddenFill>
                </a:ext>
              </a:extLst>
            </p:spPr>
            <p:txBody>
              <a:bodyPr lIns="0" tIns="0" rIns="0" bIns="0"/>
              <a:lstStyle/>
              <a:p>
                <a:endParaRPr lang="en-AU"/>
              </a:p>
            </p:txBody>
          </p:sp>
          <p:sp>
            <p:nvSpPr>
              <p:cNvPr id="2083" name="Rectangle 48"/>
              <p:cNvSpPr>
                <a:spLocks/>
              </p:cNvSpPr>
              <p:nvPr/>
            </p:nvSpPr>
            <p:spPr bwMode="auto">
              <a:xfrm>
                <a:off x="3059" y="15"/>
                <a:ext cx="72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Post- training</a:t>
                </a:r>
              </a:p>
            </p:txBody>
          </p:sp>
        </p:grpSp>
        <p:sp>
          <p:nvSpPr>
            <p:cNvPr id="2080" name="Rectangle 50"/>
            <p:cNvSpPr>
              <a:spLocks/>
            </p:cNvSpPr>
            <p:nvPr/>
          </p:nvSpPr>
          <p:spPr bwMode="auto">
            <a:xfrm>
              <a:off x="3055" y="1096"/>
              <a:ext cx="6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400">
                  <a:latin typeface="Arial" charset="0"/>
                  <a:cs typeface="Arial" charset="0"/>
                  <a:sym typeface="Arial" charset="0"/>
                </a:rPr>
                <a:t>T2 = 3</a:t>
              </a:r>
            </a:p>
          </p:txBody>
        </p:sp>
      </p:grpSp>
      <p:grpSp>
        <p:nvGrpSpPr>
          <p:cNvPr id="2062" name="Group 69"/>
          <p:cNvGrpSpPr>
            <a:grpSpLocks/>
          </p:cNvGrpSpPr>
          <p:nvPr/>
        </p:nvGrpSpPr>
        <p:grpSpPr bwMode="auto">
          <a:xfrm>
            <a:off x="6898349" y="1467556"/>
            <a:ext cx="2047875" cy="1257300"/>
            <a:chOff x="0" y="0"/>
            <a:chExt cx="6192" cy="4834"/>
          </a:xfrm>
        </p:grpSpPr>
        <p:sp>
          <p:nvSpPr>
            <p:cNvPr id="2077" name="Rectangle 67"/>
            <p:cNvSpPr>
              <a:spLocks/>
            </p:cNvSpPr>
            <p:nvPr/>
          </p:nvSpPr>
          <p:spPr bwMode="auto">
            <a:xfrm>
              <a:off x="0" y="0"/>
              <a:ext cx="6192" cy="483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endParaRPr lang="en-AU" altLang="en-US" sz="500">
                <a:solidFill>
                  <a:srgbClr val="000000"/>
                </a:solidFill>
              </a:endParaRPr>
            </a:p>
          </p:txBody>
        </p:sp>
        <p:sp>
          <p:nvSpPr>
            <p:cNvPr id="2078" name="Rectangle 68"/>
            <p:cNvSpPr>
              <a:spLocks/>
            </p:cNvSpPr>
            <p:nvPr/>
          </p:nvSpPr>
          <p:spPr bwMode="auto">
            <a:xfrm>
              <a:off x="0" y="0"/>
              <a:ext cx="619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5600" tIns="355600" rIns="360000" bIns="355600"/>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endParaRPr lang="en-US" altLang="en-US" sz="900">
                <a:solidFill>
                  <a:srgbClr val="3B00A4"/>
                </a:solidFill>
                <a:latin typeface="Arial Bold" charset="0"/>
                <a:cs typeface="Arial Bold" charset="0"/>
                <a:sym typeface="Arial Bold" charset="0"/>
              </a:endParaRPr>
            </a:p>
          </p:txBody>
        </p:sp>
      </p:grpSp>
      <p:pic>
        <p:nvPicPr>
          <p:cNvPr id="2063" name="Picture 36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284" y="49389"/>
            <a:ext cx="1911615" cy="33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4" name="Rectangle 362"/>
          <p:cNvSpPr>
            <a:spLocks/>
          </p:cNvSpPr>
          <p:nvPr/>
        </p:nvSpPr>
        <p:spPr bwMode="auto">
          <a:xfrm>
            <a:off x="2353800" y="20108"/>
            <a:ext cx="518847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76098" tIns="76098" rIns="77040" bIns="76098"/>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1200">
                <a:solidFill>
                  <a:srgbClr val="290082"/>
                </a:solidFill>
                <a:latin typeface="Arial Bold" charset="0"/>
                <a:cs typeface="Arial Bold" charset="0"/>
                <a:sym typeface="Arial Bold" charset="0"/>
              </a:rPr>
              <a:t>Intensive format science-based, meditation program (</a:t>
            </a:r>
            <a:r>
              <a:rPr lang="en-US" altLang="en-US" sz="1200">
                <a:solidFill>
                  <a:srgbClr val="290082"/>
                </a:solidFill>
                <a:latin typeface="Arial Bold Italic" charset="0"/>
                <a:cs typeface="Arial Bold Italic" charset="0"/>
                <a:sym typeface="Arial Bold Italic" charset="0"/>
              </a:rPr>
              <a:t>Sankalpa</a:t>
            </a:r>
            <a:r>
              <a:rPr lang="en-US" altLang="en-US" sz="1200">
                <a:solidFill>
                  <a:srgbClr val="290082"/>
                </a:solidFill>
                <a:latin typeface="Arial Bold" charset="0"/>
                <a:cs typeface="Arial Bold" charset="0"/>
                <a:sym typeface="Arial Bold" charset="0"/>
              </a:rPr>
              <a:t>) improves positivity, stress, wellness, mindfulness: </a:t>
            </a:r>
            <a:r>
              <a:rPr lang="en-US" altLang="en-US" sz="1200">
                <a:solidFill>
                  <a:srgbClr val="290082"/>
                </a:solidFill>
                <a:latin typeface="Arial Bold Italic" charset="0"/>
                <a:cs typeface="Arial Bold Italic" charset="0"/>
                <a:sym typeface="Arial Bold Italic" charset="0"/>
              </a:rPr>
              <a:t>Preliminary results</a:t>
            </a:r>
            <a:r>
              <a:rPr lang="en-US" altLang="en-US" sz="1200">
                <a:latin typeface="Arial Bold" charset="0"/>
                <a:cs typeface="Arial Bold" charset="0"/>
                <a:sym typeface="Arial Bold" charset="0"/>
              </a:rPr>
              <a:t> </a:t>
            </a:r>
          </a:p>
        </p:txBody>
      </p:sp>
      <p:sp>
        <p:nvSpPr>
          <p:cNvPr id="2065" name="Rectangle 363"/>
          <p:cNvSpPr>
            <a:spLocks/>
          </p:cNvSpPr>
          <p:nvPr/>
        </p:nvSpPr>
        <p:spPr bwMode="auto">
          <a:xfrm>
            <a:off x="1595438" y="6129867"/>
            <a:ext cx="679979" cy="471311"/>
          </a:xfrm>
          <a:prstGeom prst="rect">
            <a:avLst/>
          </a:prstGeom>
          <a:solidFill>
            <a:srgbClr val="CFBBFE"/>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8697"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500">
                <a:latin typeface="Arial Bold" charset="0"/>
                <a:cs typeface="Arial Bold" charset="0"/>
                <a:sym typeface="Arial Bold" charset="0"/>
              </a:rPr>
              <a:t>Patient-centred care</a:t>
            </a:r>
          </a:p>
          <a:p>
            <a:pPr algn="ctr" eaLnBrk="1" hangingPunct="1">
              <a:spcBef>
                <a:spcPct val="0"/>
              </a:spcBef>
              <a:buSzTx/>
              <a:buFontTx/>
              <a:buNone/>
            </a:pPr>
            <a:endParaRPr lang="en-US" altLang="en-US" sz="500">
              <a:latin typeface="Arial Bold" charset="0"/>
              <a:cs typeface="Arial Bold" charset="0"/>
              <a:sym typeface="Arial Bold" charset="0"/>
            </a:endParaRPr>
          </a:p>
          <a:p>
            <a:pPr eaLnBrk="1" hangingPunct="1">
              <a:spcBef>
                <a:spcPct val="0"/>
              </a:spcBef>
              <a:buFont typeface="Arial" charset="0"/>
              <a:buChar char="•"/>
            </a:pPr>
            <a:r>
              <a:rPr lang="en-US" altLang="en-US" sz="500">
                <a:latin typeface="Arial" charset="0"/>
                <a:cs typeface="Arial" charset="0"/>
                <a:sym typeface="Arial" charset="0"/>
              </a:rPr>
              <a:t>Collaboration</a:t>
            </a:r>
          </a:p>
          <a:p>
            <a:pPr eaLnBrk="1" hangingPunct="1">
              <a:spcBef>
                <a:spcPct val="0"/>
              </a:spcBef>
              <a:buFont typeface="Arial" charset="0"/>
              <a:buChar char="•"/>
            </a:pPr>
            <a:r>
              <a:rPr lang="en-US" altLang="en-US" sz="500">
                <a:latin typeface="Arial" charset="0"/>
                <a:cs typeface="Arial" charset="0"/>
                <a:sym typeface="Arial" charset="0"/>
              </a:rPr>
              <a:t>Person first </a:t>
            </a:r>
          </a:p>
          <a:p>
            <a:pPr eaLnBrk="1" hangingPunct="1">
              <a:spcBef>
                <a:spcPct val="0"/>
              </a:spcBef>
              <a:buFont typeface="Arial" charset="0"/>
              <a:buChar char="•"/>
            </a:pPr>
            <a:r>
              <a:rPr lang="en-US" altLang="en-US" sz="500">
                <a:latin typeface="Arial" charset="0"/>
                <a:cs typeface="Arial" charset="0"/>
                <a:sym typeface="Arial" charset="0"/>
              </a:rPr>
              <a:t>Relationship-based </a:t>
            </a:r>
          </a:p>
          <a:p>
            <a:pPr eaLnBrk="1" hangingPunct="1">
              <a:spcBef>
                <a:spcPct val="0"/>
              </a:spcBef>
              <a:buSzTx/>
              <a:buFontTx/>
              <a:buNone/>
            </a:pPr>
            <a:endParaRPr lang="en-US" altLang="en-US" sz="500">
              <a:latin typeface="Arial" charset="0"/>
              <a:cs typeface="Arial" charset="0"/>
              <a:sym typeface="Arial" charset="0"/>
            </a:endParaRPr>
          </a:p>
        </p:txBody>
      </p:sp>
      <p:sp>
        <p:nvSpPr>
          <p:cNvPr id="2066" name="Rectangle 364"/>
          <p:cNvSpPr>
            <a:spLocks/>
          </p:cNvSpPr>
          <p:nvPr/>
        </p:nvSpPr>
        <p:spPr bwMode="auto">
          <a:xfrm>
            <a:off x="814917" y="5534378"/>
            <a:ext cx="560917" cy="471311"/>
          </a:xfrm>
          <a:prstGeom prst="rect">
            <a:avLst/>
          </a:prstGeom>
          <a:solidFill>
            <a:srgbClr val="ECBAFE"/>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8697"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500">
                <a:latin typeface="Arial Bold" charset="0"/>
                <a:cs typeface="Arial Bold" charset="0"/>
                <a:sym typeface="Arial Bold" charset="0"/>
              </a:rPr>
              <a:t>Mindfulness</a:t>
            </a:r>
          </a:p>
          <a:p>
            <a:pPr algn="ctr" eaLnBrk="1" hangingPunct="1">
              <a:spcBef>
                <a:spcPct val="0"/>
              </a:spcBef>
              <a:buSzTx/>
              <a:buFontTx/>
              <a:buNone/>
            </a:pPr>
            <a:endParaRPr lang="en-US" altLang="en-US" sz="500">
              <a:latin typeface="Arial Bold" charset="0"/>
              <a:cs typeface="Arial Bold" charset="0"/>
              <a:sym typeface="Arial Bold" charset="0"/>
            </a:endParaRPr>
          </a:p>
          <a:p>
            <a:pPr eaLnBrk="1" hangingPunct="1">
              <a:spcBef>
                <a:spcPct val="0"/>
              </a:spcBef>
              <a:buClr>
                <a:srgbClr val="000000"/>
              </a:buClr>
              <a:buFont typeface="Arial" charset="0"/>
              <a:buChar char="•"/>
            </a:pPr>
            <a:r>
              <a:rPr lang="en-US" altLang="en-US" sz="500">
                <a:latin typeface="Arial" charset="0"/>
                <a:cs typeface="Arial" charset="0"/>
                <a:sym typeface="Arial" charset="0"/>
              </a:rPr>
              <a:t>Attention</a:t>
            </a:r>
          </a:p>
          <a:p>
            <a:pPr eaLnBrk="1" hangingPunct="1">
              <a:spcBef>
                <a:spcPct val="0"/>
              </a:spcBef>
              <a:buClr>
                <a:srgbClr val="000000"/>
              </a:buClr>
              <a:buFont typeface="Arial" charset="0"/>
              <a:buChar char="•"/>
            </a:pPr>
            <a:r>
              <a:rPr lang="en-US" altLang="en-US" sz="500">
                <a:latin typeface="Arial" charset="0"/>
                <a:cs typeface="Arial" charset="0"/>
                <a:sym typeface="Arial" charset="0"/>
              </a:rPr>
              <a:t>Acceptance</a:t>
            </a:r>
          </a:p>
          <a:p>
            <a:pPr eaLnBrk="1" hangingPunct="1">
              <a:spcBef>
                <a:spcPct val="0"/>
              </a:spcBef>
              <a:buClr>
                <a:srgbClr val="000000"/>
              </a:buClr>
              <a:buFont typeface="Arial" charset="0"/>
              <a:buChar char="•"/>
            </a:pPr>
            <a:r>
              <a:rPr lang="en-US" altLang="en-US" sz="500">
                <a:latin typeface="Arial" charset="0"/>
                <a:cs typeface="Arial" charset="0"/>
                <a:sym typeface="Arial" charset="0"/>
              </a:rPr>
              <a:t>Awareness</a:t>
            </a:r>
          </a:p>
          <a:p>
            <a:pPr eaLnBrk="1" hangingPunct="1">
              <a:spcBef>
                <a:spcPct val="0"/>
              </a:spcBef>
              <a:buClr>
                <a:srgbClr val="000000"/>
              </a:buClr>
              <a:buFont typeface="Arial" charset="0"/>
              <a:buChar char="•"/>
            </a:pPr>
            <a:r>
              <a:rPr lang="en-US" altLang="en-US" sz="500">
                <a:latin typeface="Arial" charset="0"/>
                <a:cs typeface="Arial" charset="0"/>
                <a:sym typeface="Arial" charset="0"/>
              </a:rPr>
              <a:t>Present focus</a:t>
            </a:r>
          </a:p>
        </p:txBody>
      </p:sp>
      <p:sp>
        <p:nvSpPr>
          <p:cNvPr id="2067" name="Rectangle 365"/>
          <p:cNvSpPr>
            <a:spLocks/>
          </p:cNvSpPr>
          <p:nvPr/>
        </p:nvSpPr>
        <p:spPr bwMode="auto">
          <a:xfrm>
            <a:off x="814917" y="6163734"/>
            <a:ext cx="542396" cy="397933"/>
          </a:xfrm>
          <a:prstGeom prst="rect">
            <a:avLst/>
          </a:prstGeom>
          <a:solidFill>
            <a:srgbClr val="ECBAFE"/>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8697" bIns="0"/>
          <a:lstStyle>
            <a:lvl1pPr marL="39688"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500">
                <a:latin typeface="Arial Bold" charset="0"/>
                <a:cs typeface="Arial Bold" charset="0"/>
                <a:sym typeface="Arial Bold" charset="0"/>
              </a:rPr>
              <a:t>Staff wellness</a:t>
            </a:r>
          </a:p>
          <a:p>
            <a:pPr algn="ctr" eaLnBrk="1" hangingPunct="1">
              <a:spcBef>
                <a:spcPct val="0"/>
              </a:spcBef>
              <a:buSzTx/>
              <a:buFontTx/>
              <a:buNone/>
            </a:pPr>
            <a:endParaRPr lang="en-US" altLang="en-US" sz="500">
              <a:latin typeface="Arial Bold" charset="0"/>
              <a:cs typeface="Arial Bold" charset="0"/>
              <a:sym typeface="Arial Bold" charset="0"/>
            </a:endParaRPr>
          </a:p>
          <a:p>
            <a:pPr eaLnBrk="1" hangingPunct="1">
              <a:spcBef>
                <a:spcPct val="0"/>
              </a:spcBef>
              <a:buClr>
                <a:srgbClr val="000000"/>
              </a:buClr>
              <a:buFont typeface="Arial" charset="0"/>
              <a:buChar char="•"/>
            </a:pPr>
            <a:r>
              <a:rPr lang="en-US" altLang="en-US" sz="500">
                <a:latin typeface="Arial" charset="0"/>
                <a:cs typeface="Arial" charset="0"/>
                <a:sym typeface="Arial" charset="0"/>
              </a:rPr>
              <a:t>PANAS</a:t>
            </a:r>
          </a:p>
          <a:p>
            <a:pPr eaLnBrk="1" hangingPunct="1">
              <a:spcBef>
                <a:spcPct val="0"/>
              </a:spcBef>
              <a:buClr>
                <a:srgbClr val="000000"/>
              </a:buClr>
              <a:buFont typeface="Arial" charset="0"/>
              <a:buChar char="•"/>
            </a:pPr>
            <a:r>
              <a:rPr lang="en-US" altLang="en-US" sz="500">
                <a:latin typeface="Arial" charset="0"/>
                <a:cs typeface="Arial" charset="0"/>
                <a:sym typeface="Arial" charset="0"/>
              </a:rPr>
              <a:t>DASS (Stress)</a:t>
            </a:r>
          </a:p>
          <a:p>
            <a:pPr eaLnBrk="1" hangingPunct="1">
              <a:spcBef>
                <a:spcPct val="0"/>
              </a:spcBef>
              <a:buClr>
                <a:srgbClr val="000000"/>
              </a:buClr>
              <a:buFont typeface="Arial" charset="0"/>
              <a:buChar char="•"/>
            </a:pPr>
            <a:r>
              <a:rPr lang="en-US" altLang="en-US" sz="500">
                <a:latin typeface="Arial" charset="0"/>
                <a:cs typeface="Arial" charset="0"/>
                <a:sym typeface="Arial" charset="0"/>
              </a:rPr>
              <a:t>Mental wellbeing</a:t>
            </a:r>
          </a:p>
          <a:p>
            <a:pPr eaLnBrk="1" hangingPunct="1">
              <a:spcBef>
                <a:spcPct val="0"/>
              </a:spcBef>
              <a:buSzTx/>
              <a:buFontTx/>
              <a:buNone/>
            </a:pPr>
            <a:endParaRPr lang="en-US" altLang="en-US" sz="500">
              <a:latin typeface="Arial" charset="0"/>
              <a:cs typeface="Arial" charset="0"/>
              <a:sym typeface="Arial" charset="0"/>
            </a:endParaRPr>
          </a:p>
        </p:txBody>
      </p:sp>
      <p:sp>
        <p:nvSpPr>
          <p:cNvPr id="2068" name="Rectangle 366"/>
          <p:cNvSpPr>
            <a:spLocks/>
          </p:cNvSpPr>
          <p:nvPr/>
        </p:nvSpPr>
        <p:spPr bwMode="auto">
          <a:xfrm>
            <a:off x="230188" y="4613275"/>
            <a:ext cx="2123612" cy="60748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941" bIns="0" anchor="ctr"/>
          <a:lstStyle>
            <a:lvl1pPr marL="346075"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ts val="482"/>
              </a:spcBef>
              <a:buSzTx/>
              <a:buNone/>
            </a:pPr>
            <a:endParaRPr lang="en-US" altLang="en-US" sz="900">
              <a:solidFill>
                <a:srgbClr val="3B00A4"/>
              </a:solidFill>
              <a:latin typeface="Arial Bold" charset="0"/>
              <a:cs typeface="Arial Bold" charset="0"/>
              <a:sym typeface="Arial Bold" charset="0"/>
            </a:endParaRPr>
          </a:p>
          <a:p>
            <a:pPr eaLnBrk="1" hangingPunct="1">
              <a:spcBef>
                <a:spcPts val="482"/>
              </a:spcBef>
              <a:buSzTx/>
              <a:buNone/>
            </a:pPr>
            <a:r>
              <a:rPr lang="en-US" altLang="en-US" sz="900">
                <a:solidFill>
                  <a:srgbClr val="3B00A4"/>
                </a:solidFill>
                <a:latin typeface="Arial Bold" charset="0"/>
                <a:cs typeface="Arial Bold" charset="0"/>
                <a:sym typeface="Arial Bold" charset="0"/>
              </a:rPr>
              <a:t>Aim</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r>
              <a:rPr lang="en-US" altLang="en-US" sz="700">
                <a:latin typeface="Arial" charset="0"/>
                <a:cs typeface="Arial" charset="0"/>
                <a:sym typeface="Arial" charset="0"/>
              </a:rPr>
              <a:t>To investigate the impact of a 2-day meditation residential workshop on participants’ stress, wellness, positive affect and mindfulness. </a:t>
            </a:r>
          </a:p>
          <a:p>
            <a:pPr eaLnBrk="1" hangingPunct="1">
              <a:spcBef>
                <a:spcPct val="0"/>
              </a:spcBef>
              <a:buSzTx/>
              <a:buFontTx/>
              <a:buNone/>
            </a:pPr>
            <a:endParaRPr lang="en-US" altLang="en-US" sz="700">
              <a:latin typeface="Arial" charset="0"/>
              <a:cs typeface="Arial" charset="0"/>
              <a:sym typeface="Arial" charset="0"/>
            </a:endParaRPr>
          </a:p>
          <a:p>
            <a:pPr eaLnBrk="1" hangingPunct="1">
              <a:spcBef>
                <a:spcPct val="0"/>
              </a:spcBef>
              <a:buSzTx/>
              <a:buFontTx/>
              <a:buNone/>
            </a:pPr>
            <a:endParaRPr lang="en-US" altLang="en-US" sz="700">
              <a:latin typeface="Arial" charset="0"/>
              <a:cs typeface="Arial" charset="0"/>
              <a:sym typeface="Arial" charset="0"/>
            </a:endParaRPr>
          </a:p>
        </p:txBody>
      </p:sp>
      <p:sp>
        <p:nvSpPr>
          <p:cNvPr id="2069" name="Rectangle 367"/>
          <p:cNvSpPr>
            <a:spLocks/>
          </p:cNvSpPr>
          <p:nvPr/>
        </p:nvSpPr>
        <p:spPr bwMode="auto">
          <a:xfrm>
            <a:off x="259292" y="4176889"/>
            <a:ext cx="298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941" bIns="0">
            <a:spAutoFit/>
          </a:bodyPr>
          <a:lstStyle>
            <a:lvl1pPr marL="3175"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eaLnBrk="1" hangingPunct="1">
              <a:spcBef>
                <a:spcPct val="0"/>
              </a:spcBef>
              <a:buSzTx/>
              <a:buFontTx/>
              <a:buNone/>
            </a:pPr>
            <a:r>
              <a:rPr lang="en-US" altLang="en-US" sz="700">
                <a:latin typeface="Arial" charset="0"/>
                <a:cs typeface="Arial" charset="0"/>
                <a:sym typeface="Arial" charset="0"/>
              </a:rPr>
              <a:t> </a:t>
            </a:r>
          </a:p>
        </p:txBody>
      </p:sp>
      <p:sp>
        <p:nvSpPr>
          <p:cNvPr id="2070" name="Rectangle 368"/>
          <p:cNvSpPr>
            <a:spLocks/>
          </p:cNvSpPr>
          <p:nvPr/>
        </p:nvSpPr>
        <p:spPr bwMode="auto">
          <a:xfrm>
            <a:off x="2314773" y="764822"/>
            <a:ext cx="5225521" cy="84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76098" tIns="76098" rIns="77040" bIns="76098"/>
          <a:lstStyle>
            <a:lvl1pPr eaLnBrk="0" hangingPunct="0">
              <a:spcBef>
                <a:spcPts val="3400"/>
              </a:spcBef>
              <a:buSzPct val="100000"/>
              <a:buFont typeface="Times New Roman" pitchFamily="18" charset="0"/>
              <a:buChar char="•"/>
              <a:defRPr sz="14900">
                <a:solidFill>
                  <a:schemeClr val="tx1"/>
                </a:solidFill>
                <a:latin typeface="Times New Roman" pitchFamily="18" charset="0"/>
                <a:ea typeface="ヒラギノ明朝 ProN W3" charset="0"/>
                <a:cs typeface="ヒラギノ明朝 ProN W3" charset="0"/>
                <a:sym typeface="Times New Roman" pitchFamily="18" charset="0"/>
              </a:defRPr>
            </a:lvl1pPr>
            <a:lvl2pPr marL="742950" indent="-285750" eaLnBrk="0" hangingPunct="0">
              <a:spcBef>
                <a:spcPts val="3000"/>
              </a:spcBef>
              <a:buSzPct val="100000"/>
              <a:buFont typeface="Times New Roman" pitchFamily="18" charset="0"/>
              <a:buChar char="–"/>
              <a:defRPr sz="13100">
                <a:solidFill>
                  <a:schemeClr val="tx1"/>
                </a:solidFill>
                <a:latin typeface="Times New Roman" pitchFamily="18" charset="0"/>
                <a:ea typeface="ヒラギノ明朝 ProN W3" charset="0"/>
                <a:cs typeface="ヒラギノ明朝 ProN W3" charset="0"/>
                <a:sym typeface="Times New Roman" pitchFamily="18" charset="0"/>
              </a:defRPr>
            </a:lvl2pPr>
            <a:lvl3pPr marL="1143000" indent="-228600" eaLnBrk="0" hangingPunct="0">
              <a:spcBef>
                <a:spcPts val="2600"/>
              </a:spcBef>
              <a:buSzPct val="100000"/>
              <a:buFont typeface="Times New Roman" pitchFamily="18" charset="0"/>
              <a:buChar char="•"/>
              <a:defRPr sz="11200">
                <a:solidFill>
                  <a:schemeClr val="tx1"/>
                </a:solidFill>
                <a:latin typeface="Times New Roman" pitchFamily="18" charset="0"/>
                <a:ea typeface="ヒラギノ明朝 ProN W3" charset="0"/>
                <a:cs typeface="ヒラギノ明朝 ProN W3" charset="0"/>
                <a:sym typeface="Times New Roman" pitchFamily="18" charset="0"/>
              </a:defRPr>
            </a:lvl3pPr>
            <a:lvl4pPr marL="16002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4pPr>
            <a:lvl5pPr marL="2057400" indent="-228600" eaLnBrk="0" hangingPunct="0">
              <a:spcBef>
                <a:spcPts val="2100"/>
              </a:spcBef>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5pPr>
            <a:lvl6pPr marL="25146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6pPr>
            <a:lvl7pPr marL="29718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7pPr>
            <a:lvl8pPr marL="34290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8pPr>
            <a:lvl9pPr marL="3886200" indent="-228600" eaLnBrk="0" fontAlgn="base" hangingPunct="0">
              <a:spcBef>
                <a:spcPts val="2100"/>
              </a:spcBef>
              <a:spcAft>
                <a:spcPct val="0"/>
              </a:spcAft>
              <a:buSzPct val="100000"/>
              <a:buFont typeface="Times New Roman" pitchFamily="18" charset="0"/>
              <a:buChar char="»"/>
              <a:defRPr sz="9300">
                <a:solidFill>
                  <a:schemeClr val="tx1"/>
                </a:solidFill>
                <a:latin typeface="Times New Roman" pitchFamily="18" charset="0"/>
                <a:ea typeface="ヒラギノ明朝 ProN W3" charset="0"/>
                <a:cs typeface="ヒラギノ明朝 ProN W3" charset="0"/>
                <a:sym typeface="Times New Roman" pitchFamily="18" charset="0"/>
              </a:defRPr>
            </a:lvl9pPr>
          </a:lstStyle>
          <a:p>
            <a:pPr algn="ctr" eaLnBrk="1" hangingPunct="1">
              <a:spcBef>
                <a:spcPct val="0"/>
              </a:spcBef>
              <a:buSzTx/>
              <a:buFontTx/>
              <a:buNone/>
            </a:pPr>
            <a:r>
              <a:rPr lang="en-US" altLang="en-US" sz="900">
                <a:solidFill>
                  <a:srgbClr val="4D4D4D"/>
                </a:solidFill>
                <a:latin typeface="Arial" charset="0"/>
                <a:cs typeface="Arial" charset="0"/>
                <a:sym typeface="Arial" charset="0"/>
              </a:rPr>
              <a:t>Nickolas Yu</a:t>
            </a:r>
            <a:r>
              <a:rPr lang="en-US" altLang="en-US" sz="900" baseline="29000">
                <a:solidFill>
                  <a:srgbClr val="4D4D4D"/>
                </a:solidFill>
                <a:latin typeface="Arial" charset="0"/>
                <a:cs typeface="Arial" charset="0"/>
                <a:sym typeface="Arial" charset="0"/>
              </a:rPr>
              <a:t>1</a:t>
            </a:r>
            <a:r>
              <a:rPr lang="en-US" altLang="en-US" sz="900">
                <a:solidFill>
                  <a:srgbClr val="4D4D4D"/>
                </a:solidFill>
                <a:latin typeface="Arial" charset="0"/>
                <a:cs typeface="Arial" charset="0"/>
                <a:sym typeface="Arial" charset="0"/>
              </a:rPr>
              <a:t>, Greg Fairbrother</a:t>
            </a:r>
            <a:r>
              <a:rPr lang="en-US" altLang="en-US" sz="900" baseline="29000">
                <a:solidFill>
                  <a:srgbClr val="4D4D4D"/>
                </a:solidFill>
                <a:latin typeface="Arial" charset="0"/>
                <a:cs typeface="Arial" charset="0"/>
                <a:sym typeface="Arial" charset="0"/>
              </a:rPr>
              <a:t> 2</a:t>
            </a:r>
            <a:r>
              <a:rPr lang="en-US" altLang="en-US" sz="900">
                <a:solidFill>
                  <a:srgbClr val="4D4D4D"/>
                </a:solidFill>
                <a:latin typeface="Arial" charset="0"/>
                <a:cs typeface="Arial" charset="0"/>
                <a:sym typeface="Arial" charset="0"/>
              </a:rPr>
              <a:t> Anya Johnson</a:t>
            </a:r>
            <a:r>
              <a:rPr lang="en-US" altLang="en-US" sz="900" baseline="29000">
                <a:solidFill>
                  <a:srgbClr val="4D4D4D"/>
                </a:solidFill>
                <a:latin typeface="Arial" charset="0"/>
                <a:cs typeface="Arial" charset="0"/>
                <a:sym typeface="Arial" charset="0"/>
              </a:rPr>
              <a:t>3</a:t>
            </a:r>
            <a:r>
              <a:rPr lang="en-US" altLang="en-US" sz="900">
                <a:solidFill>
                  <a:srgbClr val="4D4D4D"/>
                </a:solidFill>
                <a:latin typeface="Arial" charset="0"/>
                <a:cs typeface="Arial" charset="0"/>
                <a:sym typeface="Arial" charset="0"/>
              </a:rPr>
              <a:t>, Helena Nguyen</a:t>
            </a:r>
            <a:r>
              <a:rPr lang="en-US" altLang="en-US" sz="900" baseline="29000">
                <a:solidFill>
                  <a:srgbClr val="4D4D4D"/>
                </a:solidFill>
                <a:latin typeface="Arial" charset="0"/>
                <a:cs typeface="Arial" charset="0"/>
                <a:sym typeface="Arial" charset="0"/>
              </a:rPr>
              <a:t>4</a:t>
            </a:r>
            <a:endParaRPr lang="en-US" altLang="en-US" sz="900">
              <a:solidFill>
                <a:srgbClr val="4D4D4D"/>
              </a:solidFill>
              <a:latin typeface="Arial" charset="0"/>
              <a:cs typeface="Arial" charset="0"/>
              <a:sym typeface="Arial" charset="0"/>
            </a:endParaRPr>
          </a:p>
          <a:p>
            <a:pPr algn="ctr" eaLnBrk="1" hangingPunct="1">
              <a:spcBef>
                <a:spcPct val="0"/>
              </a:spcBef>
              <a:buSzTx/>
              <a:buFontTx/>
              <a:buNone/>
            </a:pPr>
            <a:r>
              <a:rPr lang="en-US" altLang="en-US" sz="900" baseline="29000">
                <a:solidFill>
                  <a:srgbClr val="4D4D4D"/>
                </a:solidFill>
                <a:latin typeface="Arial" charset="0"/>
                <a:cs typeface="Arial" charset="0"/>
                <a:sym typeface="Arial" charset="0"/>
              </a:rPr>
              <a:t>1</a:t>
            </a:r>
            <a:r>
              <a:rPr lang="en-US" altLang="en-US" sz="900">
                <a:solidFill>
                  <a:srgbClr val="4D4D4D"/>
                </a:solidFill>
                <a:latin typeface="Arial" charset="0"/>
                <a:cs typeface="Arial" charset="0"/>
                <a:sym typeface="Arial" charset="0"/>
              </a:rPr>
              <a:t>Program Manager Staff Wellness and Patient &amp; Family-centred Care, Sydney Local Health District (SLHD),</a:t>
            </a:r>
            <a:r>
              <a:rPr lang="en-US" altLang="en-US" sz="900" baseline="29000">
                <a:solidFill>
                  <a:srgbClr val="4D4D4D"/>
                </a:solidFill>
                <a:latin typeface="Arial" charset="0"/>
                <a:cs typeface="Arial" charset="0"/>
                <a:sym typeface="Arial" charset="0"/>
              </a:rPr>
              <a:t> 2</a:t>
            </a:r>
            <a:r>
              <a:rPr lang="en-US" altLang="en-US" sz="900">
                <a:solidFill>
                  <a:srgbClr val="4D4D4D"/>
                </a:solidFill>
                <a:latin typeface="Arial" charset="0"/>
                <a:cs typeface="Arial" charset="0"/>
                <a:sym typeface="Arial" charset="0"/>
              </a:rPr>
              <a:t>Clinical Nurse Consultant - Patient &amp; Family-centred Care Research, SLHD </a:t>
            </a:r>
          </a:p>
          <a:p>
            <a:pPr algn="ctr" eaLnBrk="1" hangingPunct="1">
              <a:spcBef>
                <a:spcPct val="0"/>
              </a:spcBef>
              <a:buSzTx/>
              <a:buFontTx/>
              <a:buNone/>
            </a:pPr>
            <a:r>
              <a:rPr lang="en-US" altLang="en-US" sz="900" baseline="29000">
                <a:solidFill>
                  <a:srgbClr val="4D4D4D"/>
                </a:solidFill>
                <a:latin typeface="Arial" charset="0"/>
                <a:cs typeface="Arial" charset="0"/>
                <a:sym typeface="Arial" charset="0"/>
              </a:rPr>
              <a:t>3-4</a:t>
            </a:r>
            <a:r>
              <a:rPr lang="en-US" altLang="en-US" sz="900">
                <a:solidFill>
                  <a:srgbClr val="4D4D4D"/>
                </a:solidFill>
                <a:latin typeface="Arial" charset="0"/>
                <a:cs typeface="Arial" charset="0"/>
                <a:sym typeface="Arial" charset="0"/>
              </a:rPr>
              <a:t>University of Sydney Business School.</a:t>
            </a:r>
            <a:r>
              <a:rPr lang="en-US" altLang="en-US" sz="1000">
                <a:solidFill>
                  <a:srgbClr val="4D4D4D"/>
                </a:solidFill>
                <a:latin typeface="Arial Bold" charset="0"/>
                <a:cs typeface="Arial Bold" charset="0"/>
                <a:sym typeface="Arial Bold" charset="0"/>
              </a:rPr>
              <a:t> </a:t>
            </a:r>
          </a:p>
          <a:p>
            <a:pPr algn="ctr" eaLnBrk="1" hangingPunct="1">
              <a:spcBef>
                <a:spcPct val="0"/>
              </a:spcBef>
              <a:buSzTx/>
              <a:buFontTx/>
              <a:buNone/>
            </a:pPr>
            <a:endParaRPr lang="en-US" altLang="en-US" sz="1000">
              <a:cs typeface="Times New Roman" pitchFamily="18" charset="0"/>
            </a:endParaRPr>
          </a:p>
        </p:txBody>
      </p:sp>
      <p:pic>
        <p:nvPicPr>
          <p:cNvPr id="2071" name="Picture 3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4745" y="833967"/>
            <a:ext cx="1100667" cy="44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72" name="Picture 3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961" y="835025"/>
            <a:ext cx="1267354" cy="4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73"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6104" y="5074708"/>
            <a:ext cx="1543513" cy="163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3654" y="1540933"/>
            <a:ext cx="1541859" cy="109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6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0287" y="1961092"/>
            <a:ext cx="2200672" cy="164394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6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08260" y="3511197"/>
            <a:ext cx="1012362" cy="30515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13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3971" name="Rectangle 2"/>
          <p:cNvSpPr>
            <a:spLocks/>
          </p:cNvSpPr>
          <p:nvPr/>
        </p:nvSpPr>
        <p:spPr bwMode="auto">
          <a:xfrm>
            <a:off x="590476" y="1844824"/>
            <a:ext cx="828675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35717"/>
            <a:r>
              <a:rPr lang="en-US" altLang="en-US" sz="2000" b="1" dirty="0">
                <a:solidFill>
                  <a:srgbClr val="7030A0"/>
                </a:solidFill>
                <a:latin typeface="Helvetica" charset="0"/>
                <a:cs typeface="Helvetica" charset="0"/>
                <a:sym typeface="Helvetica" charset="0"/>
              </a:rPr>
              <a:t>Impact of </a:t>
            </a:r>
            <a:r>
              <a:rPr lang="en-US" altLang="en-US" sz="2000" b="1" dirty="0" smtClean="0">
                <a:solidFill>
                  <a:srgbClr val="7030A0"/>
                </a:solidFill>
                <a:latin typeface="Helvetica" charset="0"/>
                <a:cs typeface="Helvetica" charset="0"/>
                <a:sym typeface="Helvetica" charset="0"/>
              </a:rPr>
              <a:t>compassion</a:t>
            </a:r>
            <a:endParaRPr lang="en-US" altLang="en-US" sz="2000" dirty="0">
              <a:solidFill>
                <a:srgbClr val="7030A0"/>
              </a:solidFill>
              <a:latin typeface="Helvetica" charset="0"/>
              <a:cs typeface="Helvetica" charset="0"/>
              <a:sym typeface="Helvetica" charset="0"/>
            </a:endParaRPr>
          </a:p>
          <a:p>
            <a:pPr marL="378617" indent="-342900">
              <a:buFont typeface="Arial" panose="020B0604020202020204" pitchFamily="34" charset="0"/>
              <a:buChar char="•"/>
            </a:pPr>
            <a:r>
              <a:rPr lang="en-US" altLang="en-US" sz="2000" dirty="0" smtClean="0">
                <a:latin typeface="Helvetica" charset="0"/>
                <a:cs typeface="Helvetica" charset="0"/>
                <a:sym typeface="Helvetica" charset="0"/>
              </a:rPr>
              <a:t>Compassionate </a:t>
            </a:r>
            <a:r>
              <a:rPr lang="en-US" altLang="en-US" sz="2000" dirty="0">
                <a:latin typeface="Helvetica" charset="0"/>
                <a:cs typeface="Helvetica" charset="0"/>
                <a:sym typeface="Helvetica" charset="0"/>
              </a:rPr>
              <a:t>individuals </a:t>
            </a:r>
            <a:r>
              <a:rPr lang="en-US" altLang="en-US" sz="2000" dirty="0" smtClean="0">
                <a:latin typeface="Helvetica" charset="0"/>
                <a:cs typeface="Helvetica" charset="0"/>
                <a:sym typeface="Helvetica" charset="0"/>
              </a:rPr>
              <a:t>show ↑ helping </a:t>
            </a:r>
            <a:r>
              <a:rPr lang="en-US" altLang="en-US" sz="2000" dirty="0" err="1">
                <a:latin typeface="Helvetica" charset="0"/>
                <a:cs typeface="Helvetica" charset="0"/>
                <a:sym typeface="Helvetica" charset="0"/>
              </a:rPr>
              <a:t>behaviour</a:t>
            </a:r>
            <a:r>
              <a:rPr lang="en-US" altLang="en-US" sz="2000" dirty="0">
                <a:latin typeface="Helvetica" charset="0"/>
                <a:cs typeface="Helvetica" charset="0"/>
                <a:sym typeface="Helvetica" charset="0"/>
              </a:rPr>
              <a:t>, moral reasoning, connectedness </a:t>
            </a:r>
            <a:r>
              <a:rPr lang="en-US" altLang="en-US" sz="2000" dirty="0" smtClean="0">
                <a:latin typeface="Helvetica" charset="0"/>
                <a:cs typeface="Helvetica" charset="0"/>
                <a:sym typeface="Helvetica" charset="0"/>
              </a:rPr>
              <a:t>&amp; </a:t>
            </a:r>
            <a:r>
              <a:rPr lang="en-US" altLang="en-US" sz="2000" dirty="0">
                <a:latin typeface="Helvetica" charset="0"/>
                <a:cs typeface="Helvetica" charset="0"/>
                <a:sym typeface="Helvetica" charset="0"/>
              </a:rPr>
              <a:t>stronger interpersonal relationships, as well as </a:t>
            </a:r>
            <a:r>
              <a:rPr lang="en-US" altLang="en-US" sz="2000" dirty="0" smtClean="0">
                <a:latin typeface="Helvetica" charset="0"/>
                <a:cs typeface="Helvetica" charset="0"/>
                <a:sym typeface="Helvetica" charset="0"/>
              </a:rPr>
              <a:t>↓ </a:t>
            </a:r>
            <a:r>
              <a:rPr lang="en-US" altLang="en-US" sz="2000" dirty="0">
                <a:latin typeface="Helvetica" charset="0"/>
                <a:cs typeface="Helvetica" charset="0"/>
                <a:sym typeface="Helvetica" charset="0"/>
              </a:rPr>
              <a:t>depression, moodiness </a:t>
            </a:r>
            <a:r>
              <a:rPr lang="en-US" altLang="en-US" sz="2000" dirty="0" smtClean="0">
                <a:latin typeface="Helvetica" charset="0"/>
                <a:cs typeface="Helvetica" charset="0"/>
                <a:sym typeface="Helvetica" charset="0"/>
              </a:rPr>
              <a:t>&amp; </a:t>
            </a:r>
            <a:r>
              <a:rPr lang="en-US" altLang="en-US" sz="2000" dirty="0">
                <a:latin typeface="Helvetica" charset="0"/>
                <a:cs typeface="Helvetica" charset="0"/>
                <a:sym typeface="Helvetica" charset="0"/>
              </a:rPr>
              <a:t>mental illness </a:t>
            </a:r>
            <a:r>
              <a:rPr lang="en-US" altLang="en-US" sz="1100" dirty="0">
                <a:latin typeface="Helvetica" charset="0"/>
                <a:cs typeface="Helvetica" charset="0"/>
                <a:sym typeface="Helvetica" charset="0"/>
              </a:rPr>
              <a:t>(Cameron 2003</a:t>
            </a:r>
            <a:r>
              <a:rPr lang="en-US" altLang="en-US" sz="1100" dirty="0" smtClean="0">
                <a:latin typeface="Helvetica" charset="0"/>
                <a:cs typeface="Helvetica" charset="0"/>
                <a:sym typeface="Helvetica" charset="0"/>
              </a:rPr>
              <a:t>)</a:t>
            </a:r>
            <a:endParaRPr lang="en-US" altLang="en-US" sz="1100" dirty="0">
              <a:latin typeface="Helvetica" charset="0"/>
              <a:cs typeface="Helvetica" charset="0"/>
              <a:sym typeface="Helvetica" charset="0"/>
            </a:endParaRPr>
          </a:p>
          <a:p>
            <a:pPr marL="378617" indent="-342900">
              <a:buFont typeface="Arial" panose="020B0604020202020204" pitchFamily="34" charset="0"/>
              <a:buChar char="•"/>
            </a:pPr>
            <a:r>
              <a:rPr lang="en-US" altLang="en-US" sz="2000" dirty="0">
                <a:latin typeface="Helvetica" charset="0"/>
                <a:cs typeface="Helvetica" charset="0"/>
                <a:sym typeface="Helvetica" charset="0"/>
              </a:rPr>
              <a:t>Within </a:t>
            </a:r>
            <a:r>
              <a:rPr lang="en-US" altLang="en-US" sz="2000" dirty="0" smtClean="0">
                <a:latin typeface="Helvetica" charset="0"/>
                <a:cs typeface="Helvetica" charset="0"/>
                <a:sym typeface="Helvetica" charset="0"/>
              </a:rPr>
              <a:t>org’s compassion </a:t>
            </a:r>
            <a:r>
              <a:rPr lang="en-US" altLang="en-US" sz="2000" dirty="0">
                <a:latin typeface="Helvetica" charset="0"/>
                <a:cs typeface="Helvetica" charset="0"/>
                <a:sym typeface="Helvetica" charset="0"/>
              </a:rPr>
              <a:t>influences and individual’s </a:t>
            </a:r>
            <a:r>
              <a:rPr lang="en-US" altLang="en-US" sz="2000" dirty="0" err="1">
                <a:latin typeface="Helvetica" charset="0"/>
                <a:cs typeface="Helvetica" charset="0"/>
                <a:sym typeface="Helvetica" charset="0"/>
              </a:rPr>
              <a:t>sensemaking</a:t>
            </a:r>
            <a:r>
              <a:rPr lang="en-US" altLang="en-US" sz="2000" dirty="0">
                <a:latin typeface="Helvetica" charset="0"/>
                <a:cs typeface="Helvetica" charset="0"/>
                <a:sym typeface="Helvetica" charset="0"/>
              </a:rPr>
              <a:t> about the </a:t>
            </a:r>
            <a:r>
              <a:rPr lang="en-US" altLang="en-US" sz="2000" dirty="0" smtClean="0">
                <a:latin typeface="Helvetica" charset="0"/>
                <a:cs typeface="Helvetica" charset="0"/>
                <a:sym typeface="Helvetica" charset="0"/>
              </a:rPr>
              <a:t>org, </a:t>
            </a:r>
            <a:r>
              <a:rPr lang="en-US" altLang="en-US" sz="2000" dirty="0">
                <a:latin typeface="Helvetica" charset="0"/>
                <a:cs typeface="Helvetica" charset="0"/>
                <a:sym typeface="Helvetica" charset="0"/>
              </a:rPr>
              <a:t>resulting in </a:t>
            </a:r>
            <a:r>
              <a:rPr lang="en-US" altLang="en-US" sz="2000" dirty="0" smtClean="0">
                <a:latin typeface="Helvetica" charset="0"/>
                <a:cs typeface="Helvetica" charset="0"/>
                <a:sym typeface="Helvetica" charset="0"/>
              </a:rPr>
              <a:t>↑ org </a:t>
            </a:r>
            <a:r>
              <a:rPr lang="en-US" altLang="en-US" sz="2000" dirty="0">
                <a:latin typeface="Helvetica" charset="0"/>
                <a:cs typeface="Helvetica" charset="0"/>
                <a:sym typeface="Helvetica" charset="0"/>
              </a:rPr>
              <a:t>commitment, </a:t>
            </a:r>
            <a:r>
              <a:rPr lang="en-US" altLang="en-US" sz="2000" dirty="0" smtClean="0">
                <a:latin typeface="Helvetica" charset="0"/>
                <a:cs typeface="Helvetica" charset="0"/>
                <a:sym typeface="Helvetica" charset="0"/>
              </a:rPr>
              <a:t>&gt; </a:t>
            </a:r>
            <a:r>
              <a:rPr lang="en-US" altLang="en-US" sz="2000" dirty="0">
                <a:latin typeface="Helvetica" charset="0"/>
                <a:cs typeface="Helvetica" charset="0"/>
                <a:sym typeface="Helvetica" charset="0"/>
              </a:rPr>
              <a:t>frequent </a:t>
            </a:r>
            <a:r>
              <a:rPr lang="en-US" altLang="en-US" sz="2000" dirty="0" smtClean="0">
                <a:latin typeface="Helvetica" charset="0"/>
                <a:cs typeface="Helvetica" charset="0"/>
                <a:sym typeface="Helvetica" charset="0"/>
              </a:rPr>
              <a:t>org </a:t>
            </a:r>
            <a:r>
              <a:rPr lang="en-US" altLang="en-US" sz="2000" dirty="0">
                <a:latin typeface="Helvetica" charset="0"/>
                <a:cs typeface="Helvetica" charset="0"/>
                <a:sym typeface="Helvetica" charset="0"/>
              </a:rPr>
              <a:t>citizenship, and </a:t>
            </a:r>
            <a:r>
              <a:rPr lang="en-US" altLang="en-US" sz="2000" dirty="0" smtClean="0">
                <a:latin typeface="Helvetica" charset="0"/>
                <a:cs typeface="Helvetica" charset="0"/>
                <a:sym typeface="Helvetica" charset="0"/>
              </a:rPr>
              <a:t>↑ </a:t>
            </a:r>
            <a:r>
              <a:rPr lang="en-US" altLang="en-US" sz="2000" dirty="0">
                <a:latin typeface="Helvetica" charset="0"/>
                <a:cs typeface="Helvetica" charset="0"/>
                <a:sym typeface="Helvetica" charset="0"/>
              </a:rPr>
              <a:t>quality relationships </a:t>
            </a:r>
            <a:r>
              <a:rPr lang="en-US" altLang="en-US" sz="1100" dirty="0">
                <a:latin typeface="Helvetica" charset="0"/>
                <a:cs typeface="Helvetica" charset="0"/>
                <a:sym typeface="Helvetica" charset="0"/>
              </a:rPr>
              <a:t>(</a:t>
            </a:r>
            <a:r>
              <a:rPr lang="en-US" altLang="en-US" sz="1100" dirty="0" err="1">
                <a:latin typeface="Helvetica" charset="0"/>
                <a:cs typeface="Helvetica" charset="0"/>
                <a:sym typeface="Helvetica" charset="0"/>
              </a:rPr>
              <a:t>Boyatzis</a:t>
            </a:r>
            <a:r>
              <a:rPr lang="en-US" altLang="en-US" sz="1100" dirty="0">
                <a:latin typeface="Helvetica" charset="0"/>
                <a:cs typeface="Helvetica" charset="0"/>
                <a:sym typeface="Helvetica" charset="0"/>
              </a:rPr>
              <a:t> et al 2013; Lilius et al 2012; Lilius et al 2008</a:t>
            </a:r>
            <a:r>
              <a:rPr lang="en-US" altLang="en-US" sz="1100" dirty="0" smtClean="0">
                <a:latin typeface="Helvetica" charset="0"/>
                <a:cs typeface="Helvetica" charset="0"/>
                <a:sym typeface="Helvetica" charset="0"/>
              </a:rPr>
              <a:t>)</a:t>
            </a:r>
          </a:p>
          <a:p>
            <a:pPr marL="378617" indent="-342900">
              <a:buFont typeface="Arial" panose="020B0604020202020204" pitchFamily="34" charset="0"/>
              <a:buChar char="•"/>
            </a:pPr>
            <a:r>
              <a:rPr lang="en-US" altLang="en-US" sz="2000" dirty="0" smtClean="0">
                <a:latin typeface="Helvetica" charset="0"/>
                <a:cs typeface="Helvetica" charset="0"/>
                <a:sym typeface="Helvetica" charset="0"/>
              </a:rPr>
              <a:t>May use time &amp; energy </a:t>
            </a:r>
            <a:r>
              <a:rPr lang="en-US" altLang="en-US" sz="800" dirty="0" smtClean="0">
                <a:latin typeface="Helvetica" charset="0"/>
                <a:cs typeface="Helvetica" charset="0"/>
                <a:sym typeface="Helvetica" charset="0"/>
              </a:rPr>
              <a:t>(</a:t>
            </a:r>
            <a:r>
              <a:rPr lang="en-US" altLang="en-US" sz="800" dirty="0" err="1" smtClean="0">
                <a:latin typeface="Helvetica" charset="0"/>
                <a:cs typeface="Helvetica" charset="0"/>
                <a:sym typeface="Helvetica" charset="0"/>
              </a:rPr>
              <a:t>Kanov</a:t>
            </a:r>
            <a:r>
              <a:rPr lang="en-US" altLang="en-US" sz="800" dirty="0" smtClean="0">
                <a:latin typeface="Helvetica" charset="0"/>
                <a:cs typeface="Helvetica" charset="0"/>
                <a:sym typeface="Helvetica" charset="0"/>
              </a:rPr>
              <a:t> et al 2004)</a:t>
            </a:r>
          </a:p>
          <a:p>
            <a:pPr marL="378617" indent="-342900">
              <a:buFont typeface="Arial" panose="020B0604020202020204" pitchFamily="34" charset="0"/>
              <a:buChar char="•"/>
            </a:pPr>
            <a:endParaRPr lang="en-US" altLang="en-US" sz="1100" dirty="0">
              <a:latin typeface="Helvetica" charset="0"/>
              <a:cs typeface="Helvetica" charset="0"/>
              <a:sym typeface="Helvetica" charset="0"/>
            </a:endParaRPr>
          </a:p>
          <a:p>
            <a:pPr marL="35717"/>
            <a:endParaRPr lang="en-US" altLang="en-US" sz="2000" b="1" dirty="0" smtClean="0">
              <a:solidFill>
                <a:srgbClr val="7030A0"/>
              </a:solidFill>
              <a:latin typeface="Helvetica" charset="0"/>
              <a:cs typeface="Helvetica" charset="0"/>
              <a:sym typeface="Helvetica" charset="0"/>
            </a:endParaRPr>
          </a:p>
          <a:p>
            <a:pPr marL="35717"/>
            <a:r>
              <a:rPr lang="en-US" altLang="en-US" sz="2000" b="1" dirty="0" smtClean="0">
                <a:solidFill>
                  <a:srgbClr val="7030A0"/>
                </a:solidFill>
                <a:latin typeface="Helvetica" charset="0"/>
                <a:cs typeface="Helvetica" charset="0"/>
                <a:sym typeface="Helvetica" charset="0"/>
              </a:rPr>
              <a:t>Receiving compassion</a:t>
            </a:r>
            <a:endParaRPr lang="en-US" altLang="en-US" sz="2000" dirty="0" smtClean="0">
              <a:solidFill>
                <a:srgbClr val="7030A0"/>
              </a:solidFill>
              <a:latin typeface="Helvetica" charset="0"/>
              <a:cs typeface="Helvetica" charset="0"/>
              <a:sym typeface="Helvetica" charset="0"/>
            </a:endParaRPr>
          </a:p>
          <a:p>
            <a:pPr marL="378617" indent="-342900">
              <a:buFont typeface="Arial" panose="020B0604020202020204" pitchFamily="34" charset="0"/>
              <a:buChar char="•"/>
            </a:pPr>
            <a:r>
              <a:rPr lang="en-US" altLang="en-US" sz="2000" dirty="0" smtClean="0">
                <a:latin typeface="Helvetica" charset="0"/>
                <a:cs typeface="Helvetica" charset="0"/>
                <a:sym typeface="Helvetica" charset="0"/>
              </a:rPr>
              <a:t>Manage pain </a:t>
            </a:r>
            <a:r>
              <a:rPr lang="en-US" altLang="en-US" sz="1100" dirty="0" smtClean="0">
                <a:latin typeface="Helvetica" charset="0"/>
                <a:cs typeface="Helvetica" charset="0"/>
                <a:sym typeface="Helvetica" charset="0"/>
              </a:rPr>
              <a:t>(Lilius et al 2012), </a:t>
            </a:r>
            <a:r>
              <a:rPr lang="en-US" altLang="en-US" sz="2000" dirty="0" smtClean="0">
                <a:latin typeface="Helvetica" charset="0"/>
                <a:cs typeface="Helvetica" charset="0"/>
                <a:sym typeface="Helvetica" charset="0"/>
              </a:rPr>
              <a:t>Supports change </a:t>
            </a:r>
            <a:r>
              <a:rPr lang="en-US" altLang="en-US" sz="1100" dirty="0" smtClean="0">
                <a:latin typeface="Helvetica" charset="0"/>
                <a:cs typeface="Helvetica" charset="0"/>
                <a:sym typeface="Helvetica" charset="0"/>
              </a:rPr>
              <a:t>(</a:t>
            </a:r>
            <a:r>
              <a:rPr lang="en-US" altLang="en-US" sz="1100" dirty="0" err="1" smtClean="0">
                <a:latin typeface="Helvetica" charset="0"/>
                <a:cs typeface="Helvetica" charset="0"/>
                <a:sym typeface="Helvetica" charset="0"/>
              </a:rPr>
              <a:t>Huy</a:t>
            </a:r>
            <a:r>
              <a:rPr lang="en-US" altLang="en-US" sz="1100" dirty="0" smtClean="0">
                <a:latin typeface="Helvetica" charset="0"/>
                <a:cs typeface="Helvetica" charset="0"/>
                <a:sym typeface="Helvetica" charset="0"/>
              </a:rPr>
              <a:t> 2002), </a:t>
            </a:r>
            <a:r>
              <a:rPr lang="en-US" altLang="en-US" sz="2000" dirty="0" smtClean="0">
                <a:latin typeface="Helvetica" charset="0"/>
                <a:cs typeface="Helvetica" charset="0"/>
                <a:sym typeface="Helvetica" charset="0"/>
              </a:rPr>
              <a:t>Express suffering &amp; grieving </a:t>
            </a:r>
            <a:r>
              <a:rPr lang="en-US" altLang="en-US" sz="1100" dirty="0" smtClean="0">
                <a:latin typeface="Helvetica" charset="0"/>
                <a:cs typeface="Helvetica" charset="0"/>
                <a:sym typeface="Helvetica" charset="0"/>
              </a:rPr>
              <a:t>(Hazen 2008), </a:t>
            </a:r>
            <a:r>
              <a:rPr lang="en-US" altLang="en-US" sz="2000" dirty="0" smtClean="0">
                <a:latin typeface="Helvetica" charset="0"/>
                <a:cs typeface="Helvetica" charset="0"/>
                <a:sym typeface="Helvetica" charset="0"/>
              </a:rPr>
              <a:t>Legitimates suffering </a:t>
            </a:r>
            <a:r>
              <a:rPr lang="en-US" altLang="en-US" sz="1100" dirty="0" smtClean="0">
                <a:latin typeface="Helvetica" charset="0"/>
                <a:cs typeface="Helvetica" charset="0"/>
                <a:sym typeface="Helvetica" charset="0"/>
              </a:rPr>
              <a:t>(Lilius et al 2012), </a:t>
            </a:r>
            <a:r>
              <a:rPr lang="en-US" altLang="en-US" sz="2000" dirty="0" smtClean="0">
                <a:latin typeface="Helvetica" charset="0"/>
                <a:cs typeface="Helvetica" charset="0"/>
                <a:sym typeface="Helvetica" charset="0"/>
              </a:rPr>
              <a:t>Potential to trigger vulnerability, recovery &amp; org reengagement, commitment, +</a:t>
            </a:r>
            <a:r>
              <a:rPr lang="en-US" altLang="en-US" sz="2000" dirty="0" err="1" smtClean="0">
                <a:latin typeface="Helvetica" charset="0"/>
                <a:cs typeface="Helvetica" charset="0"/>
                <a:sym typeface="Helvetica" charset="0"/>
              </a:rPr>
              <a:t>ve</a:t>
            </a:r>
            <a:r>
              <a:rPr lang="en-US" altLang="en-US" sz="2000" dirty="0" smtClean="0">
                <a:latin typeface="Helvetica" charset="0"/>
                <a:cs typeface="Helvetica" charset="0"/>
                <a:sym typeface="Helvetica" charset="0"/>
              </a:rPr>
              <a:t> r/ships, demonstrate supportive </a:t>
            </a:r>
            <a:r>
              <a:rPr lang="en-US" altLang="en-US" sz="2000" dirty="0" err="1" smtClean="0">
                <a:latin typeface="Helvetica" charset="0"/>
                <a:cs typeface="Helvetica" charset="0"/>
                <a:sym typeface="Helvetica" charset="0"/>
              </a:rPr>
              <a:t>behaviours</a:t>
            </a:r>
            <a:r>
              <a:rPr lang="en-US" altLang="en-US" sz="2000" dirty="0" smtClean="0">
                <a:latin typeface="Helvetica" charset="0"/>
                <a:cs typeface="Helvetica" charset="0"/>
                <a:sym typeface="Helvetica" charset="0"/>
              </a:rPr>
              <a:t> towards others </a:t>
            </a:r>
            <a:r>
              <a:rPr lang="en-US" altLang="en-US" sz="1100" dirty="0" smtClean="0">
                <a:latin typeface="Helvetica" charset="0"/>
                <a:cs typeface="Helvetica" charset="0"/>
                <a:sym typeface="Helvetica" charset="0"/>
              </a:rPr>
              <a:t>(Dahl &amp; O’Connor 2015)</a:t>
            </a:r>
            <a:endParaRPr lang="en-US" altLang="en-US" sz="2000" dirty="0">
              <a:latin typeface="Helvetica" charset="0"/>
              <a:cs typeface="Helvetica" charset="0"/>
              <a:sym typeface="Helvetica" charset="0"/>
            </a:endParaRPr>
          </a:p>
        </p:txBody>
      </p:sp>
    </p:spTree>
    <p:extLst>
      <p:ext uri="{BB962C8B-B14F-4D97-AF65-F5344CB8AC3E}">
        <p14:creationId xmlns:p14="http://schemas.microsoft.com/office/powerpoint/2010/main" val="125440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3971" name="Rectangle 2"/>
          <p:cNvSpPr>
            <a:spLocks/>
          </p:cNvSpPr>
          <p:nvPr/>
        </p:nvSpPr>
        <p:spPr bwMode="auto">
          <a:xfrm>
            <a:off x="590476" y="1844824"/>
            <a:ext cx="828675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35717"/>
            <a:r>
              <a:rPr lang="en-US" altLang="en-US" sz="2000" b="1" dirty="0" smtClean="0">
                <a:solidFill>
                  <a:srgbClr val="7030A0"/>
                </a:solidFill>
                <a:latin typeface="Helvetica" charset="0"/>
                <a:cs typeface="Helvetica" charset="0"/>
                <a:sym typeface="Helvetica" charset="0"/>
              </a:rPr>
              <a:t>Witnessing compassion</a:t>
            </a:r>
            <a:endParaRPr lang="en-US" altLang="en-US" sz="2000" dirty="0" smtClean="0">
              <a:solidFill>
                <a:srgbClr val="7030A0"/>
              </a:solidFill>
              <a:latin typeface="Helvetica" charset="0"/>
              <a:cs typeface="Helvetica" charset="0"/>
              <a:sym typeface="Helvetica" charset="0"/>
            </a:endParaRPr>
          </a:p>
          <a:p>
            <a:pPr marL="378617" indent="-342900">
              <a:buFont typeface="Arial" panose="020B0604020202020204" pitchFamily="34" charset="0"/>
              <a:buChar char="•"/>
            </a:pPr>
            <a:r>
              <a:rPr lang="en-US" altLang="en-US" sz="2000" dirty="0" smtClean="0">
                <a:latin typeface="Helvetica" charset="0"/>
                <a:cs typeface="Helvetica" charset="0"/>
                <a:sym typeface="Helvetica" charset="0"/>
              </a:rPr>
              <a:t>Elation </a:t>
            </a:r>
            <a:r>
              <a:rPr lang="en-US" altLang="en-US" sz="1100" dirty="0" smtClean="0">
                <a:latin typeface="Helvetica" charset="0"/>
                <a:cs typeface="Helvetica" charset="0"/>
                <a:sym typeface="Helvetica" charset="0"/>
              </a:rPr>
              <a:t>(</a:t>
            </a:r>
            <a:r>
              <a:rPr lang="en-US" altLang="en-US" sz="1100" dirty="0" err="1" smtClean="0">
                <a:latin typeface="Helvetica" charset="0"/>
                <a:cs typeface="Helvetica" charset="0"/>
                <a:sym typeface="Helvetica" charset="0"/>
              </a:rPr>
              <a:t>Haidt</a:t>
            </a:r>
            <a:r>
              <a:rPr lang="en-US" altLang="en-US" sz="1100" dirty="0" smtClean="0">
                <a:latin typeface="Helvetica" charset="0"/>
                <a:cs typeface="Helvetica" charset="0"/>
                <a:sym typeface="Helvetica" charset="0"/>
              </a:rPr>
              <a:t> 2003; Lilius et al 2012)</a:t>
            </a:r>
            <a:r>
              <a:rPr lang="en-US" altLang="en-US" sz="2000" dirty="0" smtClean="0">
                <a:latin typeface="Helvetica" charset="0"/>
                <a:cs typeface="Helvetica" charset="0"/>
                <a:sym typeface="Helvetica" charset="0"/>
              </a:rPr>
              <a:t>, Promotes org virtuousness which may amplify org performance </a:t>
            </a:r>
            <a:r>
              <a:rPr lang="en-US" altLang="en-US" sz="1100" dirty="0" smtClean="0">
                <a:latin typeface="Helvetica" charset="0"/>
                <a:cs typeface="Helvetica" charset="0"/>
                <a:sym typeface="Helvetica" charset="0"/>
              </a:rPr>
              <a:t>(Cameron et al 2004)</a:t>
            </a:r>
            <a:r>
              <a:rPr lang="en-US" altLang="en-US" sz="2000" dirty="0" smtClean="0">
                <a:latin typeface="Helvetica" charset="0"/>
                <a:cs typeface="Helvetica" charset="0"/>
                <a:sym typeface="Helvetica" charset="0"/>
              </a:rPr>
              <a:t>, Compassion satisfaction and positive prosocial identity </a:t>
            </a:r>
            <a:r>
              <a:rPr lang="en-US" altLang="en-US" sz="1100" dirty="0" smtClean="0">
                <a:latin typeface="Helvetica" charset="0"/>
                <a:cs typeface="Helvetica" charset="0"/>
                <a:sym typeface="Helvetica" charset="0"/>
              </a:rPr>
              <a:t>(Grant et al 2008)</a:t>
            </a:r>
            <a:r>
              <a:rPr lang="en-US" altLang="en-US" sz="2000" dirty="0" smtClean="0">
                <a:latin typeface="Helvetica" charset="0"/>
                <a:cs typeface="Helvetica" charset="0"/>
                <a:sym typeface="Helvetica" charset="0"/>
              </a:rPr>
              <a:t>, Openness to receiving help from others, less stress </a:t>
            </a:r>
            <a:r>
              <a:rPr lang="en-US" altLang="en-US" sz="1100" dirty="0" smtClean="0">
                <a:latin typeface="Helvetica" charset="0"/>
                <a:cs typeface="Helvetica" charset="0"/>
                <a:sym typeface="Helvetica" charset="0"/>
              </a:rPr>
              <a:t>(</a:t>
            </a:r>
            <a:r>
              <a:rPr lang="en-US" altLang="en-US" sz="1100" dirty="0" err="1" smtClean="0">
                <a:latin typeface="Helvetica" charset="0"/>
                <a:cs typeface="Helvetica" charset="0"/>
                <a:sym typeface="Helvetica" charset="0"/>
              </a:rPr>
              <a:t>Cosley</a:t>
            </a:r>
            <a:r>
              <a:rPr lang="en-US" altLang="en-US" sz="1100" dirty="0" smtClean="0">
                <a:latin typeface="Helvetica" charset="0"/>
                <a:cs typeface="Helvetica" charset="0"/>
                <a:sym typeface="Helvetica" charset="0"/>
              </a:rPr>
              <a:t> et al 2010), </a:t>
            </a:r>
            <a:r>
              <a:rPr lang="en-US" altLang="en-US" sz="2000" dirty="0" smtClean="0">
                <a:latin typeface="Helvetica" charset="0"/>
                <a:cs typeface="Helvetica" charset="0"/>
                <a:sym typeface="Helvetica" charset="0"/>
              </a:rPr>
              <a:t>Work connectedness ... org commitment, lower turnover, org citizen </a:t>
            </a:r>
            <a:r>
              <a:rPr lang="en-US" altLang="en-US" sz="1100" dirty="0" smtClean="0">
                <a:latin typeface="Helvetica" charset="0"/>
                <a:cs typeface="Helvetica" charset="0"/>
                <a:sym typeface="Helvetica" charset="0"/>
              </a:rPr>
              <a:t>(Lilius et al 2012)</a:t>
            </a:r>
          </a:p>
          <a:p>
            <a:pPr marL="378617" indent="-342900">
              <a:buFont typeface="Arial" panose="020B0604020202020204" pitchFamily="34" charset="0"/>
              <a:buChar char="•"/>
            </a:pPr>
            <a:endParaRPr lang="en-US" altLang="en-US" sz="1100" dirty="0">
              <a:latin typeface="Helvetica" charset="0"/>
              <a:cs typeface="Helvetica" charset="0"/>
              <a:sym typeface="Helvetica" charset="0"/>
            </a:endParaRPr>
          </a:p>
          <a:p>
            <a:pPr marL="35717"/>
            <a:r>
              <a:rPr lang="en-US" altLang="en-US" sz="1100" dirty="0" smtClean="0">
                <a:latin typeface="Helvetica" charset="0"/>
                <a:cs typeface="Helvetica" charset="0"/>
                <a:sym typeface="Helvetica" charset="0"/>
              </a:rPr>
              <a:t>Acknowledgement O’Connor* and Dahl (2015). *Heart of Health Research Hub</a:t>
            </a:r>
          </a:p>
          <a:p>
            <a:pPr marL="35717"/>
            <a:endParaRPr lang="en-US" altLang="en-US" sz="2000" dirty="0">
              <a:latin typeface="Helvetica" charset="0"/>
              <a:cs typeface="Helvetica" charset="0"/>
              <a:sym typeface="Helvetica" charset="0"/>
            </a:endParaRPr>
          </a:p>
        </p:txBody>
      </p:sp>
    </p:spTree>
    <p:extLst>
      <p:ext uri="{BB962C8B-B14F-4D97-AF65-F5344CB8AC3E}">
        <p14:creationId xmlns:p14="http://schemas.microsoft.com/office/powerpoint/2010/main" val="251624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86019" name="Rectangle 2"/>
          <p:cNvSpPr>
            <a:spLocks/>
          </p:cNvSpPr>
          <p:nvPr/>
        </p:nvSpPr>
        <p:spPr bwMode="auto">
          <a:xfrm>
            <a:off x="590476" y="2168798"/>
            <a:ext cx="8286750" cy="39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35717"/>
            <a:endParaRPr lang="en-US" altLang="en-US" sz="2000" b="1" dirty="0">
              <a:solidFill>
                <a:srgbClr val="7030A0"/>
              </a:solidFill>
              <a:latin typeface="Helvetica" charset="0"/>
              <a:cs typeface="Helvetica" charset="0"/>
              <a:sym typeface="Helvetica" charset="0"/>
            </a:endParaRPr>
          </a:p>
        </p:txBody>
      </p:sp>
      <p:sp>
        <p:nvSpPr>
          <p:cNvPr id="2" name="Rectangle 1"/>
          <p:cNvSpPr/>
          <p:nvPr/>
        </p:nvSpPr>
        <p:spPr>
          <a:xfrm>
            <a:off x="395536" y="1916832"/>
            <a:ext cx="8352928" cy="4708981"/>
          </a:xfrm>
          <a:prstGeom prst="rect">
            <a:avLst/>
          </a:prstGeom>
        </p:spPr>
        <p:txBody>
          <a:bodyPr wrap="square">
            <a:spAutoFit/>
          </a:bodyPr>
          <a:lstStyle/>
          <a:p>
            <a:r>
              <a:rPr lang="en-US" sz="2000" dirty="0" smtClean="0"/>
              <a:t>Compassion </a:t>
            </a:r>
            <a:r>
              <a:rPr lang="en-US" sz="2000" dirty="0"/>
              <a:t>in </a:t>
            </a:r>
            <a:r>
              <a:rPr lang="en-US" sz="2000" dirty="0" smtClean="0"/>
              <a:t>defined in terms </a:t>
            </a:r>
            <a:r>
              <a:rPr lang="en-US" sz="2000" dirty="0"/>
              <a:t>of four elements: </a:t>
            </a:r>
            <a:r>
              <a:rPr lang="en-US" sz="2000" b="1" dirty="0"/>
              <a:t>compassionate noticing, appraising, feeling and </a:t>
            </a:r>
            <a:r>
              <a:rPr lang="en-US" sz="2000" b="1" dirty="0" smtClean="0"/>
              <a:t>acting</a:t>
            </a:r>
            <a:r>
              <a:rPr lang="en-US" sz="1100" dirty="0"/>
              <a:t> (</a:t>
            </a:r>
            <a:r>
              <a:rPr lang="en-US" sz="1100" dirty="0" smtClean="0"/>
              <a:t>Atkins and Parker 2012) </a:t>
            </a:r>
          </a:p>
          <a:p>
            <a:endParaRPr lang="en-US" sz="2000" dirty="0"/>
          </a:p>
          <a:p>
            <a:r>
              <a:rPr lang="en-US" sz="2000" b="1" dirty="0" smtClean="0"/>
              <a:t>Self/goal relevance or shared group belonging, </a:t>
            </a:r>
            <a:r>
              <a:rPr lang="en-US" sz="2000" b="1" dirty="0"/>
              <a:t>deservingness and coping </a:t>
            </a:r>
            <a:r>
              <a:rPr lang="en-US" sz="2000" b="1" dirty="0" smtClean="0"/>
              <a:t>self-efficacy</a:t>
            </a:r>
            <a:r>
              <a:rPr lang="en-US" sz="2000" b="1" dirty="0"/>
              <a:t> </a:t>
            </a:r>
            <a:r>
              <a:rPr lang="en-US" sz="1100" dirty="0" smtClean="0"/>
              <a:t>(Goetz et al. 2010) </a:t>
            </a:r>
          </a:p>
          <a:p>
            <a:endParaRPr lang="en-US" sz="2000" dirty="0"/>
          </a:p>
          <a:p>
            <a:r>
              <a:rPr lang="en-US" sz="2000" dirty="0" smtClean="0"/>
              <a:t>If lack coping self-efficacy … </a:t>
            </a:r>
            <a:r>
              <a:rPr lang="en-US" sz="2000" b="1" dirty="0" smtClean="0"/>
              <a:t>aversive </a:t>
            </a:r>
            <a:r>
              <a:rPr lang="en-US" sz="2000" b="1" dirty="0"/>
              <a:t>and anxiety provoking </a:t>
            </a:r>
            <a:r>
              <a:rPr lang="en-US" sz="1100" dirty="0"/>
              <a:t>(Lazarus &amp; Folkman, 1984).  </a:t>
            </a:r>
            <a:endParaRPr lang="en-US" sz="1100" dirty="0" smtClean="0"/>
          </a:p>
          <a:p>
            <a:endParaRPr lang="en-US" sz="2000" dirty="0"/>
          </a:p>
          <a:p>
            <a:r>
              <a:rPr lang="en-US" sz="2000" dirty="0" smtClean="0"/>
              <a:t>Faced </a:t>
            </a:r>
            <a:r>
              <a:rPr lang="en-US" sz="2000" dirty="0"/>
              <a:t>with such </a:t>
            </a:r>
            <a:r>
              <a:rPr lang="en-US" sz="2000" b="1" dirty="0"/>
              <a:t>personal distress</a:t>
            </a:r>
            <a:r>
              <a:rPr lang="en-US" sz="2000" dirty="0"/>
              <a:t>, the observer is more likely to act defensively rather than compassionately </a:t>
            </a:r>
            <a:r>
              <a:rPr lang="en-US" sz="1100" dirty="0"/>
              <a:t>(Bandura, 1988).  </a:t>
            </a:r>
            <a:endParaRPr lang="en-US" sz="1100" dirty="0" smtClean="0"/>
          </a:p>
          <a:p>
            <a:endParaRPr lang="en-US" sz="2000" dirty="0"/>
          </a:p>
          <a:p>
            <a:r>
              <a:rPr lang="en-US" sz="2000" b="1" dirty="0" smtClean="0"/>
              <a:t>Emotion regulation </a:t>
            </a:r>
            <a:r>
              <a:rPr lang="en-US" sz="2000" dirty="0" smtClean="0"/>
              <a:t>linked to compassion (</a:t>
            </a:r>
            <a:r>
              <a:rPr lang="en-US" sz="2000" dirty="0"/>
              <a:t>Eisenberg et al., 1994</a:t>
            </a:r>
            <a:r>
              <a:rPr lang="en-US" sz="2000" dirty="0" smtClean="0"/>
              <a:t>); </a:t>
            </a:r>
            <a:r>
              <a:rPr lang="en-US" sz="2000" b="1" dirty="0" smtClean="0"/>
              <a:t>secure attachment </a:t>
            </a:r>
            <a:r>
              <a:rPr lang="en-US" sz="2000" dirty="0" smtClean="0"/>
              <a:t>is linked to compassion </a:t>
            </a:r>
            <a:r>
              <a:rPr lang="en-US" sz="1100" dirty="0" smtClean="0"/>
              <a:t>(</a:t>
            </a:r>
            <a:r>
              <a:rPr lang="en-US" sz="1100" dirty="0" err="1"/>
              <a:t>Mikulincer</a:t>
            </a:r>
            <a:r>
              <a:rPr lang="en-US" sz="1100" dirty="0"/>
              <a:t>, Shaver, </a:t>
            </a:r>
            <a:r>
              <a:rPr lang="en-US" sz="1100" dirty="0" err="1"/>
              <a:t>Gillath</a:t>
            </a:r>
            <a:r>
              <a:rPr lang="en-US" sz="1100" dirty="0"/>
              <a:t>, &amp; </a:t>
            </a:r>
            <a:r>
              <a:rPr lang="en-US" sz="1100" dirty="0" err="1"/>
              <a:t>Nitzberg</a:t>
            </a:r>
            <a:r>
              <a:rPr lang="en-US" sz="1100" dirty="0"/>
              <a:t>, 2005). </a:t>
            </a:r>
            <a:endParaRPr lang="en-US" sz="1100" dirty="0" smtClean="0"/>
          </a:p>
          <a:p>
            <a:endParaRPr lang="en-US" sz="2000" dirty="0"/>
          </a:p>
          <a:p>
            <a:r>
              <a:rPr lang="en-AU" sz="2000" dirty="0" smtClean="0"/>
              <a:t>An </a:t>
            </a:r>
            <a:r>
              <a:rPr lang="en-US" sz="2000" dirty="0" smtClean="0"/>
              <a:t>important </a:t>
            </a:r>
            <a:r>
              <a:rPr lang="en-US" sz="2000" dirty="0"/>
              <a:t>aspect of coping self-efficacy appears to be the </a:t>
            </a:r>
            <a:r>
              <a:rPr lang="en-US" sz="2000" b="1" dirty="0" smtClean="0"/>
              <a:t>self-compassion </a:t>
            </a:r>
          </a:p>
        </p:txBody>
      </p:sp>
    </p:spTree>
    <p:extLst>
      <p:ext uri="{BB962C8B-B14F-4D97-AF65-F5344CB8AC3E}">
        <p14:creationId xmlns:p14="http://schemas.microsoft.com/office/powerpoint/2010/main" val="289763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7" name="Rectangle 2"/>
          <p:cNvSpPr>
            <a:spLocks noGrp="1" noChangeArrowheads="1"/>
          </p:cNvSpPr>
          <p:nvPr>
            <p:ph type="title"/>
          </p:nvPr>
        </p:nvSpPr>
        <p:spPr>
          <a:xfrm>
            <a:off x="2134195" y="1795411"/>
            <a:ext cx="4875609" cy="5080992"/>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800" b="1" dirty="0" smtClean="0"/>
              <a:t>A CONSUMER STORY</a:t>
            </a:r>
            <a:br>
              <a:rPr lang="en-US" altLang="en-US" sz="2800" b="1" dirty="0" smtClean="0"/>
            </a:br>
            <a:r>
              <a:rPr lang="en-US" altLang="en-US" sz="2800" b="1" dirty="0"/>
              <a:t/>
            </a:r>
            <a:br>
              <a:rPr lang="en-US" altLang="en-US" sz="2800" b="1" dirty="0"/>
            </a:br>
            <a:r>
              <a:rPr lang="en-US" altLang="en-US" sz="2800" b="1" dirty="0" smtClean="0"/>
              <a:t>“</a:t>
            </a:r>
            <a:r>
              <a:rPr lang="en-US" altLang="en-US" sz="2800" b="1" i="1" dirty="0" smtClean="0"/>
              <a:t>By the book .. </a:t>
            </a:r>
            <a:br>
              <a:rPr lang="en-US" altLang="en-US" sz="2800" b="1" i="1" dirty="0" smtClean="0"/>
            </a:br>
            <a:r>
              <a:rPr lang="en-US" altLang="en-US" sz="2800" b="1" i="1" dirty="0"/>
              <a:t>b</a:t>
            </a:r>
            <a:r>
              <a:rPr lang="en-US" altLang="en-US" sz="2800" b="1" i="1" dirty="0" smtClean="0"/>
              <a:t>ut not in the book</a:t>
            </a:r>
            <a:r>
              <a:rPr lang="en-US" altLang="en-US" sz="2800" b="1" dirty="0" smtClean="0"/>
              <a:t>.”</a:t>
            </a: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1925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2"/>
          <p:cNvPicPr>
            <a:picLocks noChangeArrowheads="1"/>
          </p:cNvPicPr>
          <p:nvPr/>
        </p:nvPicPr>
        <p:blipFill>
          <a:blip r:embed="rId4" cstate="print">
            <a:extLst>
              <a:ext uri="{28A0092B-C50C-407E-A947-70E740481C1C}">
                <a14:useLocalDpi xmlns:a14="http://schemas.microsoft.com/office/drawing/2010/main" val="0"/>
              </a:ext>
            </a:extLst>
          </a:blip>
          <a:srcRect l="3200" t="14897" r="3198" b="15096"/>
          <a:stretch>
            <a:fillRect/>
          </a:stretch>
        </p:blipFill>
        <p:spPr bwMode="auto">
          <a:xfrm>
            <a:off x="1727684" y="2060848"/>
            <a:ext cx="568863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36782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6387" name="Rectangle 2"/>
          <p:cNvSpPr>
            <a:spLocks noGrp="1" noChangeArrowheads="1"/>
          </p:cNvSpPr>
          <p:nvPr>
            <p:ph type="title"/>
          </p:nvPr>
        </p:nvSpPr>
        <p:spPr>
          <a:xfrm>
            <a:off x="2134195" y="1795411"/>
            <a:ext cx="4875609" cy="5080992"/>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800" b="1" dirty="0" smtClean="0"/>
              <a:t>HOW TO SUPPORT COMPASSIONATE CARE</a:t>
            </a:r>
            <a:br>
              <a:rPr lang="en-US" altLang="en-US" sz="2800" b="1" dirty="0" smtClean="0"/>
            </a:br>
            <a:r>
              <a:rPr lang="en-US" altLang="en-US" sz="2800" b="1" dirty="0"/>
              <a:t/>
            </a:r>
            <a:br>
              <a:rPr lang="en-US" altLang="en-US" sz="2800" b="1" dirty="0"/>
            </a:br>
            <a:endParaRPr lang="en-US" altLang="en-US" sz="2800" b="1" dirty="0">
              <a:ea typeface="ヒラギノ角ゴ ProN W6" charset="0"/>
              <a:cs typeface="ヒラギノ角ゴ ProN W6" charset="0"/>
            </a:endParaRPr>
          </a:p>
        </p:txBody>
      </p:sp>
    </p:spTree>
    <p:extLst>
      <p:ext uri="{BB962C8B-B14F-4D97-AF65-F5344CB8AC3E}">
        <p14:creationId xmlns:p14="http://schemas.microsoft.com/office/powerpoint/2010/main" val="200549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967" y="848320"/>
            <a:ext cx="6135812" cy="595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8435" name="Rectangle 2"/>
          <p:cNvSpPr>
            <a:spLocks/>
          </p:cNvSpPr>
          <p:nvPr/>
        </p:nvSpPr>
        <p:spPr bwMode="auto">
          <a:xfrm>
            <a:off x="0" y="269082"/>
            <a:ext cx="9144000"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lvl1pPr marL="5715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dirty="0">
                <a:solidFill>
                  <a:schemeClr val="tx1"/>
                </a:solidFill>
                <a:latin typeface="Arial Bold" charset="0"/>
                <a:cs typeface="Arial Bold" charset="0"/>
                <a:sym typeface="Arial Bold" charset="0"/>
              </a:rPr>
              <a:t>Patient &amp; Family-</a:t>
            </a:r>
            <a:r>
              <a:rPr lang="en-US" altLang="en-US" sz="2400" dirty="0" err="1">
                <a:solidFill>
                  <a:schemeClr val="tx1"/>
                </a:solidFill>
                <a:latin typeface="Arial Bold" charset="0"/>
                <a:cs typeface="Arial Bold" charset="0"/>
                <a:sym typeface="Arial Bold" charset="0"/>
              </a:rPr>
              <a:t>centred</a:t>
            </a:r>
            <a:r>
              <a:rPr lang="en-US" altLang="en-US" sz="2400" dirty="0">
                <a:solidFill>
                  <a:schemeClr val="tx1"/>
                </a:solidFill>
                <a:latin typeface="Arial Bold" charset="0"/>
                <a:cs typeface="Arial Bold" charset="0"/>
                <a:sym typeface="Arial Bold" charset="0"/>
              </a:rPr>
              <a:t> Care Attributes</a:t>
            </a:r>
          </a:p>
        </p:txBody>
      </p:sp>
      <p:sp>
        <p:nvSpPr>
          <p:cNvPr id="3" name="Oval 2"/>
          <p:cNvSpPr/>
          <p:nvPr/>
        </p:nvSpPr>
        <p:spPr>
          <a:xfrm>
            <a:off x="3347862" y="831800"/>
            <a:ext cx="1796393" cy="914400"/>
          </a:xfrm>
          <a:prstGeom prst="ellipse">
            <a:avLst/>
          </a:prstGeom>
          <a:noFill/>
          <a:ln w="508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2859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Compassion strategies</a:t>
            </a:r>
            <a:endParaRPr lang="en-AU" b="1" dirty="0"/>
          </a:p>
        </p:txBody>
      </p:sp>
      <p:sp>
        <p:nvSpPr>
          <p:cNvPr id="4" name="Rectangle 1"/>
          <p:cNvSpPr>
            <a:spLocks/>
          </p:cNvSpPr>
          <p:nvPr/>
        </p:nvSpPr>
        <p:spPr bwMode="auto">
          <a:xfrm>
            <a:off x="1265961" y="1412776"/>
            <a:ext cx="2375297" cy="1080120"/>
          </a:xfrm>
          <a:prstGeom prst="rect">
            <a:avLst/>
          </a:prstGeom>
          <a:solidFill>
            <a:srgbClr val="00B0F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000" dirty="0" smtClean="0"/>
          </a:p>
          <a:p>
            <a:pPr algn="ctr" eaLnBrk="1" hangingPunct="1"/>
            <a:r>
              <a:rPr lang="en-US" altLang="en-US" sz="2000" dirty="0" smtClean="0"/>
              <a:t>Experiential</a:t>
            </a:r>
          </a:p>
        </p:txBody>
      </p:sp>
      <p:sp>
        <p:nvSpPr>
          <p:cNvPr id="5" name="Rectangle 7"/>
          <p:cNvSpPr>
            <a:spLocks/>
          </p:cNvSpPr>
          <p:nvPr/>
        </p:nvSpPr>
        <p:spPr bwMode="auto">
          <a:xfrm>
            <a:off x="1275186" y="2780928"/>
            <a:ext cx="2375297" cy="1008112"/>
          </a:xfrm>
          <a:prstGeom prst="rect">
            <a:avLst/>
          </a:prstGeom>
          <a:solidFill>
            <a:srgbClr val="EF8FB3"/>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a:p>
          <a:p>
            <a:pPr algn="ctr" eaLnBrk="1" hangingPunct="1"/>
            <a:r>
              <a:rPr lang="en-US" altLang="en-US" sz="2000" dirty="0" smtClean="0"/>
              <a:t>Conversational &amp; Reflective</a:t>
            </a:r>
          </a:p>
        </p:txBody>
      </p:sp>
      <p:sp>
        <p:nvSpPr>
          <p:cNvPr id="7" name="Rectangle 4"/>
          <p:cNvSpPr>
            <a:spLocks/>
          </p:cNvSpPr>
          <p:nvPr/>
        </p:nvSpPr>
        <p:spPr bwMode="auto">
          <a:xfrm>
            <a:off x="5569445" y="1412776"/>
            <a:ext cx="2375297" cy="1080120"/>
          </a:xfrm>
          <a:prstGeom prst="rect">
            <a:avLst/>
          </a:prstGeom>
          <a:solidFill>
            <a:srgbClr val="CFBBFE"/>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sz="2000" dirty="0" smtClean="0"/>
          </a:p>
          <a:p>
            <a:pPr algn="ctr" eaLnBrk="1" hangingPunct="1"/>
            <a:r>
              <a:rPr lang="en-US" altLang="en-US" sz="2000" dirty="0" smtClean="0"/>
              <a:t>Research &amp; </a:t>
            </a:r>
          </a:p>
          <a:p>
            <a:pPr algn="ctr" eaLnBrk="1" hangingPunct="1"/>
            <a:r>
              <a:rPr lang="en-US" altLang="en-US" sz="2000" dirty="0" smtClean="0"/>
              <a:t>Sound theory</a:t>
            </a:r>
          </a:p>
        </p:txBody>
      </p:sp>
      <p:sp>
        <p:nvSpPr>
          <p:cNvPr id="9" name="Rectangle 1"/>
          <p:cNvSpPr>
            <a:spLocks/>
          </p:cNvSpPr>
          <p:nvPr/>
        </p:nvSpPr>
        <p:spPr bwMode="auto">
          <a:xfrm>
            <a:off x="1275185" y="4221088"/>
            <a:ext cx="2375297" cy="1080120"/>
          </a:xfrm>
          <a:prstGeom prst="rect">
            <a:avLst/>
          </a:prstGeom>
          <a:solidFill>
            <a:srgbClr val="92D050"/>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eaLnBrk="1" hangingPunct="1"/>
            <a:endParaRPr lang="en-US" altLang="en-US" dirty="0"/>
          </a:p>
          <a:p>
            <a:pPr algn="ctr" eaLnBrk="1" hangingPunct="1"/>
            <a:r>
              <a:rPr lang="en-US" altLang="en-US" sz="2000" dirty="0" smtClean="0"/>
              <a:t>Narrative &amp; </a:t>
            </a:r>
          </a:p>
          <a:p>
            <a:pPr algn="ctr" eaLnBrk="1" hangingPunct="1"/>
            <a:r>
              <a:rPr lang="en-US" altLang="en-US" sz="2000" dirty="0" smtClean="0"/>
              <a:t>Creative</a:t>
            </a:r>
            <a:endParaRPr lang="en-US" altLang="en-US" sz="2000" dirty="0"/>
          </a:p>
        </p:txBody>
      </p:sp>
      <p:sp>
        <p:nvSpPr>
          <p:cNvPr id="10" name="Rectangle 7"/>
          <p:cNvSpPr>
            <a:spLocks/>
          </p:cNvSpPr>
          <p:nvPr/>
        </p:nvSpPr>
        <p:spPr bwMode="auto">
          <a:xfrm>
            <a:off x="5561804" y="2780928"/>
            <a:ext cx="2375297" cy="1008112"/>
          </a:xfrm>
          <a:prstGeom prst="rect">
            <a:avLst/>
          </a:prstGeom>
          <a:solidFill>
            <a:schemeClr val="accent6">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a:p>
          <a:p>
            <a:pPr algn="ctr" eaLnBrk="1" hangingPunct="1"/>
            <a:r>
              <a:rPr lang="en-US" altLang="en-US" sz="2000" dirty="0" smtClean="0"/>
              <a:t>Values</a:t>
            </a:r>
          </a:p>
        </p:txBody>
      </p:sp>
      <p:sp>
        <p:nvSpPr>
          <p:cNvPr id="11" name="Rectangle 7"/>
          <p:cNvSpPr>
            <a:spLocks/>
          </p:cNvSpPr>
          <p:nvPr/>
        </p:nvSpPr>
        <p:spPr bwMode="auto">
          <a:xfrm>
            <a:off x="5569445" y="4257092"/>
            <a:ext cx="2375297" cy="1008112"/>
          </a:xfrm>
          <a:prstGeom prst="rect">
            <a:avLst/>
          </a:prstGeom>
          <a:solidFill>
            <a:schemeClr val="accent1">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eaLnBrk="1" hangingPunct="1"/>
            <a:endParaRPr lang="en-US" altLang="en-US" sz="2000" dirty="0"/>
          </a:p>
          <a:p>
            <a:pPr algn="ctr" eaLnBrk="1" hangingPunct="1"/>
            <a:r>
              <a:rPr lang="en-US" altLang="en-US" sz="2000" dirty="0" smtClean="0"/>
              <a:t>Role modelling &amp; Leadership</a:t>
            </a:r>
          </a:p>
        </p:txBody>
      </p:sp>
      <p:sp>
        <p:nvSpPr>
          <p:cNvPr id="13" name="Rectangle 1"/>
          <p:cNvSpPr>
            <a:spLocks/>
          </p:cNvSpPr>
          <p:nvPr/>
        </p:nvSpPr>
        <p:spPr bwMode="auto">
          <a:xfrm>
            <a:off x="5569445" y="5574568"/>
            <a:ext cx="2375297" cy="1080120"/>
          </a:xfrm>
          <a:prstGeom prst="rect">
            <a:avLst/>
          </a:prstGeom>
          <a:solidFill>
            <a:schemeClr val="accent4">
              <a:lumMod val="40000"/>
              <a:lumOff val="6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a:p>
          <a:p>
            <a:pPr algn="ctr" eaLnBrk="1" hangingPunct="1"/>
            <a:endParaRPr lang="en-US" altLang="en-US" dirty="0"/>
          </a:p>
          <a:p>
            <a:pPr algn="ctr" eaLnBrk="1" hangingPunct="1"/>
            <a:r>
              <a:rPr lang="en-US" altLang="en-US" sz="2000" dirty="0" smtClean="0"/>
              <a:t>Meditation &amp; Contemplative</a:t>
            </a:r>
          </a:p>
        </p:txBody>
      </p:sp>
      <p:sp>
        <p:nvSpPr>
          <p:cNvPr id="14" name="Rectangle 1"/>
          <p:cNvSpPr>
            <a:spLocks/>
          </p:cNvSpPr>
          <p:nvPr/>
        </p:nvSpPr>
        <p:spPr bwMode="auto">
          <a:xfrm>
            <a:off x="1275186" y="5589240"/>
            <a:ext cx="2375297" cy="1080120"/>
          </a:xfrm>
          <a:prstGeom prst="rect">
            <a:avLst/>
          </a:prstGeom>
          <a:solidFill>
            <a:schemeClr val="accent5">
              <a:lumMod val="60000"/>
              <a:lumOff val="40000"/>
            </a:schemeClr>
          </a:solidFill>
          <a:ln>
            <a:noFill/>
          </a:ln>
          <a:extLst/>
        </p:spPr>
        <p:txBody>
          <a:bodyPr lIns="0" tIns="0" rIns="0" bIns="0"/>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altLang="en-US" dirty="0" smtClean="0"/>
          </a:p>
          <a:p>
            <a:pPr algn="ctr" eaLnBrk="1" hangingPunct="1"/>
            <a:endParaRPr lang="en-US" altLang="en-US" sz="2000" dirty="0"/>
          </a:p>
          <a:p>
            <a:pPr algn="ctr" eaLnBrk="1" hangingPunct="1"/>
            <a:r>
              <a:rPr lang="en-US" altLang="en-US" sz="2000" dirty="0"/>
              <a:t>Hard wiring</a:t>
            </a:r>
          </a:p>
          <a:p>
            <a:pPr algn="ctr" eaLnBrk="1" hangingPunct="1"/>
            <a:endParaRPr lang="en-US" altLang="en-US" dirty="0"/>
          </a:p>
        </p:txBody>
      </p:sp>
      <p:sp>
        <p:nvSpPr>
          <p:cNvPr id="15" name="Oval 14"/>
          <p:cNvSpPr/>
          <p:nvPr/>
        </p:nvSpPr>
        <p:spPr>
          <a:xfrm>
            <a:off x="5483512" y="5672100"/>
            <a:ext cx="2461230" cy="997260"/>
          </a:xfrm>
          <a:prstGeom prst="ellipse">
            <a:avLst/>
          </a:prstGeom>
          <a:noFill/>
          <a:ln w="508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895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919" y="114971"/>
            <a:ext cx="5725046" cy="66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2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DA656443FE5F438AE8BC913CCF758C" ma:contentTypeVersion="2" ma:contentTypeDescription="Create a new document." ma:contentTypeScope="" ma:versionID="cd7e1bce223782c803dfa3ab76b85413">
  <xsd:schema xmlns:xsd="http://www.w3.org/2001/XMLSchema" xmlns:xs="http://www.w3.org/2001/XMLSchema" xmlns:p="http://schemas.microsoft.com/office/2006/metadata/properties" xmlns:ns1="http://schemas.microsoft.com/sharepoint/v3" targetNamespace="http://schemas.microsoft.com/office/2006/metadata/properties" ma:root="true" ma:fieldsID="88167287484f3f9171d0e55a37e960c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734557-C801-49AD-B9D4-3AADCA8EA7A9}"/>
</file>

<file path=customXml/itemProps2.xml><?xml version="1.0" encoding="utf-8"?>
<ds:datastoreItem xmlns:ds="http://schemas.openxmlformats.org/officeDocument/2006/customXml" ds:itemID="{8FD2EA07-BD41-4AA8-8517-F160AEE3FC92}"/>
</file>

<file path=customXml/itemProps3.xml><?xml version="1.0" encoding="utf-8"?>
<ds:datastoreItem xmlns:ds="http://schemas.openxmlformats.org/officeDocument/2006/customXml" ds:itemID="{17B2FABA-EC0E-41A7-A776-586C62BFDABD}"/>
</file>

<file path=docProps/app.xml><?xml version="1.0" encoding="utf-8"?>
<Properties xmlns="http://schemas.openxmlformats.org/officeDocument/2006/extended-properties" xmlns:vt="http://schemas.openxmlformats.org/officeDocument/2006/docPropsVTypes">
  <TotalTime>296</TotalTime>
  <Words>2858</Words>
  <Application>Microsoft Office PowerPoint</Application>
  <PresentationFormat>On-screen Show (4:3)</PresentationFormat>
  <Paragraphs>620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TODAY’s PRESENTATION  A consumer story  How to support compassionate care  Preliminary research findings</vt:lpstr>
      <vt:lpstr>A CONSUMER STORY  “By the book ..  but not in the book.”</vt:lpstr>
      <vt:lpstr>PowerPoint Presentation</vt:lpstr>
      <vt:lpstr>HOW TO SUPPORT COMPASSIONATE CARE  </vt:lpstr>
      <vt:lpstr>PowerPoint Presentation</vt:lpstr>
      <vt:lpstr>Compassion strategies</vt:lpstr>
      <vt:lpstr>PowerPoint Presentation</vt:lpstr>
      <vt:lpstr>PowerPoint Presentation</vt:lpstr>
      <vt:lpstr>PowerPoint Presentation</vt:lpstr>
      <vt:lpstr>ABOUT THE PROGRAM</vt:lpstr>
      <vt:lpstr>Meditation-based compassion and mindfulness training  A form of mental &amp; emotional fitness training</vt:lpstr>
      <vt:lpstr>PowerPoint Presentation</vt:lpstr>
      <vt:lpstr>PowerPoint Presentation</vt:lpstr>
      <vt:lpstr>PowerPoint Presentation</vt:lpstr>
      <vt:lpstr>PRELIMINARY RESEARCH FINDINGS    </vt:lpstr>
      <vt:lpstr>PowerPoint Presentation</vt:lpstr>
      <vt:lpstr>  STUDY 1: What might a cross-sectional analysis of baseline survey-based self-report data indicate to us?</vt:lpstr>
      <vt:lpstr>PowerPoint Presentation</vt:lpstr>
      <vt:lpstr>Preliminary conclusion (n=130)</vt:lpstr>
      <vt:lpstr>  STUDY 2: What is the impact of meditation-based mental &amp; emotional fitness training (sustained dose) on staff wellness and compassionate care?</vt:lpstr>
      <vt:lpstr>Preliminary results (n=24)</vt:lpstr>
      <vt:lpstr>  STUDY 3: What is the impact of meditation-based mental &amp; emotional fitness training (intensive dose) on staff wellness and compassionate care?</vt:lpstr>
      <vt:lpstr>Preliminary results (n=36)</vt:lpstr>
      <vt:lpstr>PowerPoint Presentation</vt:lpstr>
      <vt:lpstr>Preliminary overall conclusion </vt:lpstr>
      <vt:lpstr>PowerPoint Presentation</vt:lpstr>
      <vt:lpstr>Appendices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me the patient is key - Nickolas Yu</dc:title>
  <dc:creator>Nickolas Yu</dc:creator>
  <cp:lastModifiedBy>SLHN &amp; SWSLHN</cp:lastModifiedBy>
  <cp:revision>23</cp:revision>
  <cp:lastPrinted>2015-10-30T01:36:33Z</cp:lastPrinted>
  <dcterms:created xsi:type="dcterms:W3CDTF">2015-10-28T09:33:47Z</dcterms:created>
  <dcterms:modified xsi:type="dcterms:W3CDTF">2015-10-30T01:36:36Z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0x01010000DA656443FE5F438AE8BC913CCF758C</vt:lpwstr>
  </property>
</Properties>
</file>