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7"/>
  </p:notesMasterIdLst>
  <p:handoutMasterIdLst>
    <p:handoutMasterId r:id="rId8"/>
  </p:handoutMasterIdLst>
  <p:sldIdLst>
    <p:sldId id="256" r:id="rId2"/>
    <p:sldId id="271" r:id="rId3"/>
    <p:sldId id="272" r:id="rId4"/>
    <p:sldId id="273" r:id="rId5"/>
    <p:sldId id="274" r:id="rId6"/>
  </p:sldIdLst>
  <p:sldSz cx="9144000" cy="5143500" type="screen16x9"/>
  <p:notesSz cx="6858000" cy="91440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45" autoAdjust="0"/>
  </p:normalViewPr>
  <p:slideViewPr>
    <p:cSldViewPr>
      <p:cViewPr varScale="1">
        <p:scale>
          <a:sx n="142" d="100"/>
          <a:sy n="142" d="100"/>
        </p:scale>
        <p:origin x="-102" y="-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48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85A6E88-73C7-459B-98E5-E37D064AA37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6280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BCF6E-4CAF-4ADB-8F5E-61E58199BF4D}" type="datetimeFigureOut">
              <a:rPr lang="en-AU" smtClean="0"/>
              <a:t>05/11/2015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4D722-7AC1-4702-B51C-A88B30BDB7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5326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4D722-7AC1-4702-B51C-A88B30BDB7AD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6852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971551"/>
            <a:ext cx="7010400" cy="1371599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571750"/>
            <a:ext cx="6934200" cy="13144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7600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 mast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047750"/>
            <a:ext cx="7696200" cy="857250"/>
          </a:xfrm>
        </p:spPr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419350"/>
            <a:ext cx="7620000" cy="13144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790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mast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85800" y="4781550"/>
            <a:ext cx="152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FD65C7C4-38E0-4C3B-A599-929CF8245526}" type="slidenum">
              <a:rPr lang="en-AU" sz="1200" b="1" smtClean="0"/>
              <a:pPr>
                <a:defRPr/>
              </a:pPr>
              <a:t>‹#›</a:t>
            </a:fld>
            <a:endParaRPr lang="en-AU" sz="1200" b="1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1950"/>
            <a:ext cx="7924800" cy="857250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52550"/>
            <a:ext cx="7924800" cy="2857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114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742950"/>
            <a:ext cx="7086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771650"/>
            <a:ext cx="70866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sp>
        <p:nvSpPr>
          <p:cNvPr id="1028" name="TextBox 3"/>
          <p:cNvSpPr txBox="1">
            <a:spLocks noChangeArrowheads="1"/>
          </p:cNvSpPr>
          <p:nvPr userDrawn="1"/>
        </p:nvSpPr>
        <p:spPr bwMode="auto">
          <a:xfrm>
            <a:off x="685800" y="4781550"/>
            <a:ext cx="152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9DA4252-59B5-4130-B656-BEBB6DB1FC30}" type="slidenum">
              <a:rPr lang="en-AU" sz="1200" b="1" smtClean="0"/>
              <a:pPr>
                <a:defRPr/>
              </a:pPr>
              <a:t>‹#›</a:t>
            </a:fld>
            <a:endParaRPr lang="en-AU" sz="1200" b="1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39863" y="1087438"/>
            <a:ext cx="7162800" cy="1103312"/>
          </a:xfrm>
        </p:spPr>
        <p:txBody>
          <a:bodyPr/>
          <a:lstStyle/>
          <a:p>
            <a:pPr eaLnBrk="1" hangingPunct="1"/>
            <a:r>
              <a:rPr lang="en-AU" altLang="en-US" dirty="0"/>
              <a:t>Remember me?</a:t>
            </a:r>
            <a:br>
              <a:rPr lang="en-AU" altLang="en-US" dirty="0"/>
            </a:br>
            <a:r>
              <a:rPr lang="en-AU" altLang="en-US" dirty="0"/>
              <a:t>The patient is key</a:t>
            </a:r>
            <a:br>
              <a:rPr lang="en-AU" altLang="en-US" dirty="0"/>
            </a:br>
            <a:r>
              <a:rPr lang="en-AU" altLang="en-US" sz="2000" b="0" dirty="0" smtClean="0"/>
              <a:t/>
            </a:r>
            <a:br>
              <a:rPr lang="en-AU" altLang="en-US" sz="2000" b="0" dirty="0" smtClean="0"/>
            </a:br>
            <a:r>
              <a:rPr lang="en-AU" altLang="en-US" sz="2000" dirty="0" smtClean="0"/>
              <a:t>Including </a:t>
            </a:r>
            <a:r>
              <a:rPr lang="en-AU" altLang="en-US" sz="2000" dirty="0"/>
              <a:t>the patient’s</a:t>
            </a:r>
            <a:br>
              <a:rPr lang="en-AU" altLang="en-US" sz="2000" dirty="0"/>
            </a:br>
            <a:r>
              <a:rPr lang="en-AU" altLang="en-US" sz="2000" dirty="0"/>
              <a:t>perspective improves health</a:t>
            </a:r>
            <a:br>
              <a:rPr lang="en-AU" altLang="en-US" sz="2000" dirty="0"/>
            </a:br>
            <a:r>
              <a:rPr lang="en-AU" altLang="en-US" sz="2000" dirty="0" smtClean="0"/>
              <a:t>outcomes</a:t>
            </a:r>
            <a:endParaRPr lang="en-US" altLang="en-US" sz="20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39863" y="3429000"/>
            <a:ext cx="7170737" cy="895350"/>
          </a:xfrm>
        </p:spPr>
        <p:txBody>
          <a:bodyPr/>
          <a:lstStyle/>
          <a:p>
            <a:pPr eaLnBrk="1" hangingPunct="1"/>
            <a:r>
              <a:rPr lang="en-US" altLang="en-US" sz="1400" dirty="0" smtClean="0"/>
              <a:t>Chair: </a:t>
            </a:r>
            <a:r>
              <a:rPr lang="en-US" altLang="en-US" sz="1400" dirty="0" err="1" smtClean="0"/>
              <a:t>Dr</a:t>
            </a:r>
            <a:r>
              <a:rPr lang="en-US" altLang="en-US" sz="1400" dirty="0" smtClean="0"/>
              <a:t> Zoran Bolevich</a:t>
            </a:r>
          </a:p>
          <a:p>
            <a:pPr eaLnBrk="1" hangingPunct="1"/>
            <a:r>
              <a:rPr lang="en-US" altLang="en-US" sz="1400" dirty="0" smtClean="0"/>
              <a:t>Acting Chief Executive</a:t>
            </a:r>
          </a:p>
          <a:p>
            <a:pPr eaLnBrk="1" hangingPunct="1"/>
            <a:r>
              <a:rPr lang="en-US" altLang="en-US" sz="1400" dirty="0" err="1" smtClean="0"/>
              <a:t>eHealth</a:t>
            </a:r>
            <a:r>
              <a:rPr lang="en-US" altLang="en-US" sz="1400" dirty="0" smtClean="0"/>
              <a:t> NSW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/>
          <p:cNvSpPr>
            <a:spLocks noGrp="1"/>
          </p:cNvSpPr>
          <p:nvPr>
            <p:ph type="title"/>
          </p:nvPr>
        </p:nvSpPr>
        <p:spPr>
          <a:xfrm>
            <a:off x="914400" y="285750"/>
            <a:ext cx="7924800" cy="857250"/>
          </a:xfrm>
        </p:spPr>
        <p:txBody>
          <a:bodyPr/>
          <a:lstStyle/>
          <a:p>
            <a:r>
              <a:rPr lang="en-US" sz="3200" dirty="0" err="1" smtClean="0"/>
              <a:t>eHealth</a:t>
            </a:r>
            <a:r>
              <a:rPr lang="en-US" sz="3200" dirty="0" smtClean="0"/>
              <a:t> NSW</a:t>
            </a:r>
            <a:endParaRPr lang="en-US" altLang="en-US" sz="3200" dirty="0" smtClean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4400" y="1200150"/>
            <a:ext cx="7924800" cy="3352800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800" i="1" dirty="0" smtClean="0"/>
              <a:t>Dedicated Health IT agency </a:t>
            </a:r>
            <a:r>
              <a:rPr lang="en-US" sz="1800" i="1" dirty="0" err="1" smtClean="0"/>
              <a:t>focussing</a:t>
            </a:r>
            <a:r>
              <a:rPr lang="en-US" sz="1800" i="1" dirty="0" smtClean="0"/>
              <a:t> on: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1800" dirty="0" smtClean="0"/>
              <a:t>eHealth strategy and investment planning for NSW Health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1800" dirty="0" smtClean="0"/>
              <a:t>Implementation of statewide programs/investments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1800" dirty="0" smtClean="0"/>
              <a:t>Provision of ‘Business as Usual’ support services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1800" dirty="0" smtClean="0"/>
              <a:t>Being an advisor and delivery partner to Local Health Districts, Networks and Statewide Services undertaking their own local implementations and innovations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1800" dirty="0" smtClean="0"/>
              <a:t>Enterprise Architecture (frameworks, standards, specifications), including identification of scalable local innovations</a:t>
            </a:r>
          </a:p>
        </p:txBody>
      </p:sp>
    </p:spTree>
    <p:extLst>
      <p:ext uri="{BB962C8B-B14F-4D97-AF65-F5344CB8AC3E}">
        <p14:creationId xmlns:p14="http://schemas.microsoft.com/office/powerpoint/2010/main" val="411981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2152" y="819150"/>
            <a:ext cx="5482873" cy="2743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200" i="1" dirty="0"/>
              <a:t> </a:t>
            </a:r>
            <a:r>
              <a:rPr lang="en-US" sz="1200" i="1" dirty="0" smtClean="0"/>
              <a:t>  </a:t>
            </a:r>
            <a:r>
              <a:rPr lang="en-US" sz="1100" i="1" dirty="0" smtClean="0"/>
              <a:t>Corporate:	 	Clinical:</a:t>
            </a:r>
            <a:endParaRPr lang="en-US" sz="11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462155" y="3638551"/>
            <a:ext cx="5482873" cy="79455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698192" y="3804759"/>
            <a:ext cx="1481588" cy="430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Secure State-wide Network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1161" y="3804759"/>
            <a:ext cx="1667433" cy="430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Identification &amp; Authentication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55741" y="3790950"/>
            <a:ext cx="1481588" cy="430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Government Data Centre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8388" y="3790950"/>
            <a:ext cx="216437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State Wide Infrastructure</a:t>
            </a:r>
          </a:p>
          <a:p>
            <a:pPr algn="ctr"/>
            <a:r>
              <a:rPr lang="en-US" sz="1100" i="1" dirty="0" smtClean="0"/>
              <a:t>(a solid </a:t>
            </a:r>
            <a:r>
              <a:rPr lang="en-US" sz="1100" i="1" dirty="0"/>
              <a:t>f</a:t>
            </a:r>
            <a:r>
              <a:rPr lang="en-US" sz="1100" i="1" dirty="0" smtClean="0"/>
              <a:t>oundation)</a:t>
            </a:r>
            <a:endParaRPr lang="en-US" sz="11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698196" y="1216334"/>
            <a:ext cx="1481586" cy="26161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Finance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98194" y="1834936"/>
            <a:ext cx="1481586" cy="26161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Human Resources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98194" y="2453538"/>
            <a:ext cx="1481586" cy="261610"/>
          </a:xfrm>
          <a:prstGeom prst="rect">
            <a:avLst/>
          </a:prstGeom>
          <a:gradFill>
            <a:gsLst>
              <a:gs pos="0">
                <a:schemeClr val="bg1"/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Rostering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6609" y="1894721"/>
            <a:ext cx="2067938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State Wide Applications</a:t>
            </a:r>
          </a:p>
          <a:p>
            <a:pPr algn="ctr"/>
            <a:r>
              <a:rPr lang="en-US" sz="1100" i="1" dirty="0" smtClean="0"/>
              <a:t>(a standard approach)</a:t>
            </a:r>
          </a:p>
          <a:p>
            <a:pPr algn="ctr"/>
            <a:endParaRPr lang="en-US" sz="1400" dirty="0" smtClean="0"/>
          </a:p>
          <a:p>
            <a:pPr algn="ctr"/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698192" y="3072140"/>
            <a:ext cx="1481588" cy="2616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Learning </a:t>
            </a:r>
            <a:r>
              <a:rPr lang="en-US" sz="1100" dirty="0" err="1" smtClean="0"/>
              <a:t>Mgmt</a:t>
            </a:r>
            <a:endParaRPr lang="en-US" sz="11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5402461" y="2700978"/>
            <a:ext cx="3334868" cy="2616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Electronic Medical </a:t>
            </a:r>
            <a:r>
              <a:rPr lang="en-US" sz="1100" dirty="0" smtClean="0"/>
              <a:t>Record</a:t>
            </a:r>
            <a:endParaRPr lang="en-US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5402461" y="1958656"/>
            <a:ext cx="3334868" cy="2616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Enterprise Image Repository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91160" y="2329817"/>
            <a:ext cx="3334868" cy="2616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Community Health &amp; Outpatient Care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91160" y="1216334"/>
            <a:ext cx="3334868" cy="2616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Electronic Medication Management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67738" y="133350"/>
            <a:ext cx="2005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State Wide Integration </a:t>
            </a:r>
          </a:p>
          <a:p>
            <a:pPr algn="ctr"/>
            <a:r>
              <a:rPr lang="en-US" sz="1400" dirty="0" smtClean="0"/>
              <a:t>and Data Sharing</a:t>
            </a:r>
          </a:p>
          <a:p>
            <a:pPr algn="ctr"/>
            <a:r>
              <a:rPr lang="en-US" sz="1100" i="1" dirty="0" smtClean="0"/>
              <a:t>(integrating care)</a:t>
            </a:r>
            <a:endParaRPr lang="en-US" sz="11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3462153" y="133351"/>
            <a:ext cx="5482873" cy="6095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5391160" y="3072140"/>
            <a:ext cx="3346167" cy="2616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Patient Administration System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98193" y="285750"/>
            <a:ext cx="5039136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HealtheNet</a:t>
            </a:r>
            <a:r>
              <a:rPr lang="en-US" sz="1200" dirty="0" smtClean="0"/>
              <a:t> and secure messaging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02461" y="1587495"/>
            <a:ext cx="3334868" cy="2616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Electronic Record for Intensive Care</a:t>
            </a:r>
          </a:p>
        </p:txBody>
      </p:sp>
    </p:spTree>
    <p:extLst>
      <p:ext uri="{BB962C8B-B14F-4D97-AF65-F5344CB8AC3E}">
        <p14:creationId xmlns:p14="http://schemas.microsoft.com/office/powerpoint/2010/main" val="180981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:\Expo Cartoons\Image 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391" y="2647950"/>
            <a:ext cx="347480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U:\Expo Cartoons\Image 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60" y="516535"/>
            <a:ext cx="2748340" cy="136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33503902\AppData\Local\Microsoft\Windows\Temporary Internet Files\Content.Outlook\K44S36BL\Image 5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404" y="514350"/>
            <a:ext cx="2981645" cy="169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33503902\AppData\Local\Microsoft\Windows\Temporary Internet Files\Content.Outlook\K44S36BL\Image 1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197" y="3409950"/>
            <a:ext cx="1750603" cy="144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 bwMode="auto">
          <a:xfrm rot="1996703">
            <a:off x="3996448" y="2254921"/>
            <a:ext cx="976442" cy="21932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4343400" y="1294910"/>
            <a:ext cx="957596" cy="21932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5400000">
            <a:off x="2805258" y="2707382"/>
            <a:ext cx="904923" cy="21932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21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225" y="76200"/>
            <a:ext cx="5049575" cy="495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5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DA656443FE5F438AE8BC913CCF758C" ma:contentTypeVersion="2" ma:contentTypeDescription="Create a new document." ma:contentTypeScope="" ma:versionID="cd7e1bce223782c803dfa3ab76b8541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8167287484f3f9171d0e55a37e960c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70A7F3-527E-4EAE-A02D-19743DAA2C83}"/>
</file>

<file path=customXml/itemProps2.xml><?xml version="1.0" encoding="utf-8"?>
<ds:datastoreItem xmlns:ds="http://schemas.openxmlformats.org/officeDocument/2006/customXml" ds:itemID="{6819BCFA-6183-440D-9CA5-9364E2D4F5AA}"/>
</file>

<file path=customXml/itemProps3.xml><?xml version="1.0" encoding="utf-8"?>
<ds:datastoreItem xmlns:ds="http://schemas.openxmlformats.org/officeDocument/2006/customXml" ds:itemID="{4EF5D875-2E06-43B3-9250-CADBC4BCD8D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</TotalTime>
  <Words>151</Words>
  <Application>Microsoft Office PowerPoint</Application>
  <PresentationFormat>On-screen Show (16:9)</PresentationFormat>
  <Paragraphs>34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Custom Design</vt:lpstr>
      <vt:lpstr>Remember me? The patient is key  Including the patient’s perspective improves health outcomes</vt:lpstr>
      <vt:lpstr>eHealth NSW</vt:lpstr>
      <vt:lpstr>PowerPoint Presentation</vt:lpstr>
      <vt:lpstr>PowerPoint Presentation</vt:lpstr>
      <vt:lpstr>PowerPoint Presentation</vt:lpstr>
    </vt:vector>
  </TitlesOfParts>
  <Company>Health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Remember Me the patient is key - Zoran Bolevich</dc:title>
  <dc:creator>Health TECHNOLOGY</dc:creator>
  <cp:lastModifiedBy>MAUDOOD, Shams</cp:lastModifiedBy>
  <cp:revision>57</cp:revision>
  <dcterms:created xsi:type="dcterms:W3CDTF">2010-03-22T06:11:25Z</dcterms:created>
  <dcterms:modified xsi:type="dcterms:W3CDTF">2015-11-05T04:38:35Z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0x01010000DA656443FE5F438AE8BC913CCF758C</vt:lpwstr>
  </property>
</Properties>
</file>