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ACDDD-562B-4C7D-9A4B-1B2609B7E4B0}" type="datetimeFigureOut">
              <a:rPr lang="en-AU" smtClean="0"/>
              <a:t>29/10/2015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E143A-DE8C-47BB-AD56-C52B18135D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806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589032-0684-4ADA-ABFA-84EA81F2AA2C}" type="slidenum">
              <a:rPr lang="en-AU">
                <a:solidFill>
                  <a:srgbClr val="4F81BD"/>
                </a:solidFill>
              </a:rPr>
              <a:pPr>
                <a:defRPr/>
              </a:pPr>
              <a:t>3</a:t>
            </a:fld>
            <a:endParaRPr lang="en-AU" dirty="0">
              <a:solidFill>
                <a:srgbClr val="4F81BD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88" y="2636912"/>
            <a:ext cx="916312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55576" y="476672"/>
            <a:ext cx="7704856" cy="12509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331640" y="4725392"/>
            <a:ext cx="6696744" cy="431800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AU" dirty="0" smtClean="0"/>
              <a:t>[insert authors]</a:t>
            </a:r>
          </a:p>
        </p:txBody>
      </p:sp>
      <p:pic>
        <p:nvPicPr>
          <p:cNvPr id="8" name="Picture 2" descr="D:\Users\z3395410\Dropbox\Psycho-Oncology Team Folder\LOGOS\ConcertLogo_Clear backgrou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39917"/>
            <a:ext cx="3014044" cy="57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57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  <a:prstGeom prst="rect">
            <a:avLst/>
          </a:prstGeom>
        </p:spPr>
        <p:txBody>
          <a:bodyPr/>
          <a:lstStyle>
            <a:lvl1pPr algn="l">
              <a:defRPr sz="3000" baseline="0">
                <a:latin typeface="+mj-lt"/>
                <a:cs typeface="Microsoft Sans Serif" pitchFamily="34" charset="0"/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2048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1400" baseline="0">
                <a:latin typeface="+mn-lt"/>
                <a:cs typeface="Microsoft Sans Serif" pitchFamily="34" charset="0"/>
              </a:defRPr>
            </a:lvl1pPr>
            <a:lvl2pPr>
              <a:defRPr sz="1400"/>
            </a:lvl2pPr>
            <a:lvl3pPr>
              <a:buFont typeface="Courier New" pitchFamily="49" charset="0"/>
              <a:buChar char="o"/>
              <a:defRPr sz="1400"/>
            </a:lvl3pPr>
            <a:lvl4pPr>
              <a:buFont typeface="Wingdings" pitchFamily="2" charset="2"/>
              <a:buChar char="§"/>
              <a:defRPr sz="1400"/>
            </a:lvl4pPr>
            <a:lvl5pPr>
              <a:defRPr sz="1400"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pic>
        <p:nvPicPr>
          <p:cNvPr id="6" name="Picture 5" descr="C:\Documents and Settings\z3349205\Desktop\Kristen - Marketing Services\New stuff\MEDAUST_footer RGB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16354"/>
            <a:ext cx="9147600" cy="74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2304256" cy="441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298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latin typeface="+mn-lt"/>
                <a:cs typeface="Microsoft Sans Serif" pitchFamily="34" charset="0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+mn-lt"/>
                <a:cs typeface="Microsoft Sans Serif" pitchFamily="34" charset="0"/>
              </a:defRPr>
            </a:lvl1pPr>
            <a:lvl2pPr>
              <a:defRPr sz="1400"/>
            </a:lvl2pPr>
            <a:lvl3pPr>
              <a:buFont typeface="Courier New" pitchFamily="49" charset="0"/>
              <a:buChar char="o"/>
              <a:defRPr sz="1400"/>
            </a:lvl3pPr>
            <a:lvl4pPr>
              <a:buFont typeface="Wingdings" pitchFamily="2" charset="2"/>
              <a:buChar char="§"/>
              <a:defRPr sz="1400"/>
            </a:lvl4pPr>
            <a:lvl5pPr>
              <a:defRPr sz="1400"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latin typeface="+mn-lt"/>
                <a:cs typeface="Microsoft Sans Serif" pitchFamily="34" charset="0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 sz="1400">
                <a:latin typeface="+mn-lt"/>
                <a:cs typeface="Microsoft Sans Serif" pitchFamily="34" charset="0"/>
              </a:defRPr>
            </a:lvl1pPr>
            <a:lvl2pPr>
              <a:defRPr sz="1400"/>
            </a:lvl2pPr>
            <a:lvl3pPr>
              <a:buFont typeface="Courier New" pitchFamily="49" charset="0"/>
              <a:buChar char="o"/>
              <a:defRPr sz="1400"/>
            </a:lvl3pPr>
            <a:lvl4pPr>
              <a:buFont typeface="Wingdings" pitchFamily="2" charset="2"/>
              <a:buChar char="§"/>
              <a:defRPr sz="1400"/>
            </a:lvl4pPr>
            <a:lvl5pPr>
              <a:defRPr sz="1400"/>
            </a:lvl5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AU" smtClean="0"/>
              <a:t>Click to edit Master text styles</a:t>
            </a: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AU" smtClean="0"/>
              <a:t>Second level</a:t>
            </a:r>
          </a:p>
          <a:p>
            <a:pPr marL="3429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AU" smtClean="0"/>
              <a:t>Third level</a:t>
            </a:r>
          </a:p>
          <a:p>
            <a:pPr marL="342900" marR="0" lvl="3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AU" smtClean="0"/>
              <a:t>Fourth level</a:t>
            </a:r>
          </a:p>
          <a:p>
            <a:pPr marL="342900" marR="0" lvl="4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AU" smtClean="0"/>
              <a:t>Fifth level</a:t>
            </a:r>
            <a:endParaRPr lang="en-AU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  <a:prstGeom prst="rect">
            <a:avLst/>
          </a:prstGeom>
        </p:spPr>
        <p:txBody>
          <a:bodyPr/>
          <a:lstStyle>
            <a:lvl1pPr algn="l">
              <a:defRPr sz="3000" baseline="0">
                <a:latin typeface="+mj-lt"/>
                <a:cs typeface="Microsoft Sans Serif" pitchFamily="34" charset="0"/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pic>
        <p:nvPicPr>
          <p:cNvPr id="10" name="Picture 9" descr="C:\Documents and Settings\z3349205\Desktop\Kristen - Marketing Services\New stuff\MEDAUST_footer RGB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16354"/>
            <a:ext cx="9147600" cy="74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-transparent-bg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93523"/>
            <a:ext cx="1368152" cy="532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99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5325"/>
            <a:ext cx="4038600" cy="4309939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+mn-lt"/>
                <a:cs typeface="Microsoft Sans Serif" pitchFamily="34" charset="0"/>
              </a:defRPr>
            </a:lvl1pPr>
            <a:lvl2pPr>
              <a:defRPr sz="1400">
                <a:latin typeface="+mn-lt"/>
                <a:cs typeface="Microsoft Sans Serif" pitchFamily="34" charset="0"/>
              </a:defRPr>
            </a:lvl2pPr>
            <a:lvl3pPr>
              <a:buFont typeface="Courier New" pitchFamily="49" charset="0"/>
              <a:buChar char="o"/>
              <a:defRPr sz="1400">
                <a:latin typeface="+mn-lt"/>
                <a:cs typeface="Microsoft Sans Serif" pitchFamily="34" charset="0"/>
              </a:defRPr>
            </a:lvl3pPr>
            <a:lvl4pPr>
              <a:buFont typeface="Wingdings" pitchFamily="2" charset="2"/>
              <a:buChar char="§"/>
              <a:defRPr sz="1400">
                <a:latin typeface="+mn-lt"/>
                <a:cs typeface="Microsoft Sans Serif" pitchFamily="34" charset="0"/>
              </a:defRPr>
            </a:lvl4pPr>
            <a:lvl5pPr>
              <a:defRPr sz="1400">
                <a:latin typeface="+mn-lt"/>
                <a:cs typeface="Microsoft Sans Serif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32048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+mn-lt"/>
                <a:cs typeface="Microsoft Sans Serif" pitchFamily="34" charset="0"/>
              </a:defRPr>
            </a:lvl1pPr>
            <a:lvl2pPr>
              <a:defRPr sz="1400">
                <a:latin typeface="+mn-lt"/>
                <a:cs typeface="Microsoft Sans Serif" pitchFamily="34" charset="0"/>
              </a:defRPr>
            </a:lvl2pPr>
            <a:lvl3pPr>
              <a:buFont typeface="Courier New" pitchFamily="49" charset="0"/>
              <a:buChar char="o"/>
              <a:defRPr sz="1400">
                <a:latin typeface="+mn-lt"/>
                <a:cs typeface="Microsoft Sans Serif" pitchFamily="34" charset="0"/>
              </a:defRPr>
            </a:lvl3pPr>
            <a:lvl4pPr>
              <a:buFont typeface="Wingdings" pitchFamily="2" charset="2"/>
              <a:buChar char="§"/>
              <a:defRPr sz="1400">
                <a:latin typeface="+mn-lt"/>
                <a:cs typeface="Microsoft Sans Serif" pitchFamily="34" charset="0"/>
              </a:defRPr>
            </a:lvl4pPr>
            <a:lvl5pPr>
              <a:defRPr sz="1400">
                <a:latin typeface="+mn-lt"/>
                <a:cs typeface="Microsoft Sans Serif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  <a:prstGeom prst="rect">
            <a:avLst/>
          </a:prstGeom>
        </p:spPr>
        <p:txBody>
          <a:bodyPr/>
          <a:lstStyle>
            <a:lvl1pPr algn="l">
              <a:defRPr sz="3000" baseline="0">
                <a:latin typeface="+mj-lt"/>
                <a:cs typeface="Microsoft Sans Serif" pitchFamily="34" charset="0"/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C:\Documents and Settings\z3349205\Desktop\Kristen - Marketing Services\New stuff\MEDAUST_footer RGB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16354"/>
            <a:ext cx="9147600" cy="74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-transparent-bg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93523"/>
            <a:ext cx="1368152" cy="532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49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Microsoft Sans Serif" pitchFamily="34" charset="0"/>
                <a:cs typeface="Microsoft Sans Serif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icrosoft Sans Serif" pitchFamily="34" charset="0"/>
                <a:cs typeface="Microsoft Sans Serif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pic>
        <p:nvPicPr>
          <p:cNvPr id="6" name="Picture 5" descr="C:\Documents and Settings\z3349205\Desktop\Kristen - Marketing Services\New stuff\MEDAUST_footer RGB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16354"/>
            <a:ext cx="9147600" cy="74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-transparent-bg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93523"/>
            <a:ext cx="1368152" cy="532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17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01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cid:ii_14978f0a7ae21f4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i_14978f0a7ae21f44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59632" y="4653384"/>
            <a:ext cx="6696744" cy="431800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Professor Afaf </a:t>
            </a:r>
            <a:r>
              <a:rPr lang="en-GB" dirty="0" smtClean="0"/>
              <a:t>Girgis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</a:pPr>
            <a:r>
              <a:rPr lang="en-AU" dirty="0" smtClean="0">
                <a:solidFill>
                  <a:srgbClr val="002060"/>
                </a:solidFill>
              </a:rPr>
              <a:t>​Psycho-oncology Research Group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</a:pPr>
            <a:r>
              <a:rPr lang="en-AU" dirty="0" smtClean="0">
                <a:solidFill>
                  <a:srgbClr val="002060"/>
                </a:solidFill>
              </a:rPr>
              <a:t>Centre </a:t>
            </a:r>
            <a:r>
              <a:rPr lang="en-AU" dirty="0">
                <a:solidFill>
                  <a:srgbClr val="002060"/>
                </a:solidFill>
              </a:rPr>
              <a:t>for Oncology Education and Research </a:t>
            </a:r>
            <a:r>
              <a:rPr lang="en-AU" dirty="0" smtClean="0">
                <a:solidFill>
                  <a:srgbClr val="002060"/>
                </a:solidFill>
              </a:rPr>
              <a:t>Translation</a:t>
            </a:r>
            <a:endParaRPr lang="en-AU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</a:pPr>
            <a:r>
              <a:rPr lang="en-AU" dirty="0">
                <a:solidFill>
                  <a:srgbClr val="002060"/>
                </a:solidFill>
              </a:rPr>
              <a:t>Ingham Institute for Applied Medical Research, </a:t>
            </a:r>
            <a:r>
              <a:rPr lang="en-AU" dirty="0" smtClean="0">
                <a:solidFill>
                  <a:srgbClr val="002060"/>
                </a:solidFill>
              </a:rPr>
              <a:t/>
            </a:r>
            <a:br>
              <a:rPr lang="en-AU" dirty="0" smtClean="0">
                <a:solidFill>
                  <a:srgbClr val="002060"/>
                </a:solidFill>
              </a:rPr>
            </a:br>
            <a:r>
              <a:rPr lang="en-AU" dirty="0" smtClean="0">
                <a:solidFill>
                  <a:srgbClr val="002060"/>
                </a:solidFill>
              </a:rPr>
              <a:t>UNSW </a:t>
            </a:r>
            <a:r>
              <a:rPr lang="en-AU" dirty="0">
                <a:solidFill>
                  <a:srgbClr val="002060"/>
                </a:solidFill>
              </a:rPr>
              <a:t>Medicine</a:t>
            </a:r>
          </a:p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060" y="151532"/>
            <a:ext cx="3317436" cy="1261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nline images 1"/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4" t="38175" r="21621" b="43855"/>
          <a:stretch/>
        </p:blipFill>
        <p:spPr bwMode="auto">
          <a:xfrm>
            <a:off x="1219200" y="1452512"/>
            <a:ext cx="6924620" cy="11382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09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838200"/>
            <a:ext cx="7543800" cy="7017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u="sng" dirty="0">
                <a:solidFill>
                  <a:schemeClr val="tx2">
                    <a:lumMod val="75000"/>
                  </a:schemeClr>
                </a:solidFill>
                <a:latin typeface="+mn-lt"/>
                <a:cs typeface="Microsoft Sans Serif" pitchFamily="34" charset="0"/>
              </a:rPr>
              <a:t>Funding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n-lt"/>
                <a:cs typeface="Microsoft Sans Serif" pitchFamily="34" charset="0"/>
              </a:rPr>
              <a:t>: Cancer Institute NSW &amp; Bupa Health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Microsoft Sans Serif" pitchFamily="34" charset="0"/>
              </a:rPr>
              <a:t>Foundation</a:t>
            </a:r>
          </a:p>
          <a:p>
            <a: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  <a:cs typeface="Microsoft Sans Serif" pitchFamily="34" charset="0"/>
              </a:rPr>
              <a:t>Governance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Microsoft Sans Serif" pitchFamily="34" charset="0"/>
              </a:rPr>
              <a:t>: SWSLHD, ISLHD, CINSW, cross-LHD Advisory Groups</a:t>
            </a:r>
            <a:endParaRPr lang="en-AU" dirty="0" err="1">
              <a:solidFill>
                <a:schemeClr val="tx2">
                  <a:lumMod val="75000"/>
                </a:schemeClr>
              </a:solidFill>
              <a:latin typeface="+mn-lt"/>
              <a:cs typeface="Microsoft Sans Serif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91345"/>
            <a:ext cx="6400800" cy="69403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115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lang="en-US" sz="1150" dirty="0">
              <a:latin typeface="+mj-lt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AU" sz="1150" i="0" u="none" strike="noStrike" kern="1200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6" name="Picture 5" descr="Inline images 1"/>
          <p:cNvPicPr/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4" t="38175" r="21621" b="43855"/>
          <a:stretch/>
        </p:blipFill>
        <p:spPr bwMode="auto">
          <a:xfrm>
            <a:off x="2317304" y="76200"/>
            <a:ext cx="4464496" cy="792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07492" y="1752599"/>
            <a:ext cx="2535708" cy="4267201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en-AU" sz="2200" dirty="0" smtClean="0"/>
              <a:t>An </a:t>
            </a:r>
            <a:r>
              <a:rPr lang="en-AU" sz="2200" u="sng" dirty="0"/>
              <a:t>integrated</a:t>
            </a:r>
            <a:r>
              <a:rPr lang="en-AU" sz="2200" dirty="0"/>
              <a:t> eHealth </a:t>
            </a:r>
            <a:r>
              <a:rPr lang="en-AU" sz="2200" dirty="0" smtClean="0"/>
              <a:t>platform, using patient reported outcomes (PROs) to enable </a:t>
            </a:r>
            <a:r>
              <a:rPr lang="en-AU" sz="2200" dirty="0"/>
              <a:t>cancer survivors to achieve and maintain improved health and wellbeing and better cancer outcomes</a:t>
            </a:r>
            <a:r>
              <a:rPr lang="en-AU" sz="2200" dirty="0" smtClean="0"/>
              <a:t>.</a:t>
            </a:r>
            <a:endParaRPr lang="en-AU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3048000" y="1819870"/>
            <a:ext cx="5715000" cy="4294668"/>
            <a:chOff x="3048000" y="1819870"/>
            <a:chExt cx="5715000" cy="429466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2654821"/>
              <a:ext cx="5715000" cy="3459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276600" y="1819870"/>
              <a:ext cx="5105400" cy="9233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kumimoji="0" lang="en-US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15+ years of </a:t>
              </a:r>
              <a:r>
                <a:rPr lang="en-US" dirty="0" smtClean="0"/>
                <a:t>evidence, now </a:t>
              </a:r>
              <a:r>
                <a:rPr lang="en-US" dirty="0"/>
                <a:t>being </a:t>
              </a:r>
              <a:r>
                <a:rPr lang="en-US" dirty="0" smtClean="0"/>
                <a:t>translated</a:t>
              </a:r>
              <a:br>
                <a:rPr lang="en-US" dirty="0" smtClean="0"/>
              </a:br>
              <a:r>
                <a:rPr lang="en-US" dirty="0" smtClean="0"/>
                <a:t>into practice, clear agenda of both research</a:t>
              </a:r>
              <a:br>
                <a:rPr lang="en-US" dirty="0" smtClean="0"/>
              </a:br>
              <a:r>
                <a:rPr lang="en-US" dirty="0" smtClean="0"/>
                <a:t>and </a:t>
              </a:r>
              <a:r>
                <a:rPr lang="en-US" dirty="0"/>
                <a:t>integrated service improvement</a:t>
              </a:r>
              <a:endParaRPr kumimoji="0" lang="en-A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29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792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sz="4000" dirty="0" smtClean="0">
                <a:solidFill>
                  <a:srgbClr val="342AB4"/>
                </a:solidFill>
                <a:latin typeface="+mn-lt"/>
              </a:rPr>
              <a:t>System-level benefits of PROMPT-Care</a:t>
            </a:r>
            <a:endParaRPr lang="en-AU" sz="4000" dirty="0">
              <a:solidFill>
                <a:srgbClr val="342AB4"/>
              </a:solidFill>
              <a:latin typeface="+mn-l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462528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AU" sz="2400" dirty="0" smtClean="0"/>
              <a:t>PROs </a:t>
            </a:r>
            <a:r>
              <a:rPr lang="en-AU" sz="2400" u="sng" dirty="0" smtClean="0"/>
              <a:t>integrated</a:t>
            </a:r>
            <a:r>
              <a:rPr lang="en-AU" sz="2400" dirty="0" smtClean="0"/>
              <a:t> with </a:t>
            </a:r>
            <a:r>
              <a:rPr lang="en-AU" sz="2400" dirty="0" smtClean="0"/>
              <a:t>hospital’s EMR</a:t>
            </a:r>
            <a:endParaRPr lang="en-AU" sz="2400" dirty="0" smtClean="0"/>
          </a:p>
          <a:p>
            <a:pPr>
              <a:spcBef>
                <a:spcPts val="1200"/>
              </a:spcBef>
            </a:pPr>
            <a:r>
              <a:rPr lang="en-AU" sz="2400" u="sng" dirty="0" smtClean="0"/>
              <a:t>Systematic</a:t>
            </a:r>
            <a:r>
              <a:rPr lang="en-AU" sz="2400" dirty="0" smtClean="0"/>
              <a:t> </a:t>
            </a:r>
            <a:r>
              <a:rPr lang="en-AU" sz="2400" dirty="0" smtClean="0"/>
              <a:t>data collection during </a:t>
            </a:r>
            <a:r>
              <a:rPr lang="en-AU" sz="2400" dirty="0" smtClean="0"/>
              <a:t>&amp; post-treatment; triggers</a:t>
            </a:r>
            <a:endParaRPr lang="en-AU" sz="2400" dirty="0" smtClean="0"/>
          </a:p>
          <a:p>
            <a:pPr>
              <a:spcBef>
                <a:spcPts val="1200"/>
              </a:spcBef>
            </a:pPr>
            <a:r>
              <a:rPr lang="en-AU" sz="2400" dirty="0" smtClean="0"/>
              <a:t>Longitudinal and outcome </a:t>
            </a:r>
            <a:r>
              <a:rPr lang="en-AU" sz="2400" u="sng" dirty="0" smtClean="0"/>
              <a:t>data for all </a:t>
            </a:r>
            <a:r>
              <a:rPr lang="en-AU" sz="2400" u="sng" dirty="0" smtClean="0"/>
              <a:t>patients</a:t>
            </a:r>
            <a:r>
              <a:rPr lang="en-AU" sz="2400" dirty="0" smtClean="0"/>
              <a:t>, not </a:t>
            </a:r>
            <a:r>
              <a:rPr lang="en-AU" sz="2400" dirty="0" smtClean="0"/>
              <a:t>just research</a:t>
            </a:r>
            <a:endParaRPr lang="en-AU" sz="2400" dirty="0" smtClean="0"/>
          </a:p>
          <a:p>
            <a:pPr>
              <a:spcBef>
                <a:spcPts val="1200"/>
              </a:spcBef>
            </a:pPr>
            <a:r>
              <a:rPr lang="en-AU" sz="2400" dirty="0"/>
              <a:t>Patient-centred clinical care: automated PRO scoring; </a:t>
            </a:r>
            <a:r>
              <a:rPr lang="en-AU" sz="2400" u="sng" dirty="0"/>
              <a:t>real-time</a:t>
            </a:r>
            <a:r>
              <a:rPr lang="en-AU" sz="2400" dirty="0"/>
              <a:t> clinician feedback; treatment and referral pathways; reports accessible by all team members</a:t>
            </a:r>
          </a:p>
          <a:p>
            <a:pPr>
              <a:spcBef>
                <a:spcPts val="1200"/>
              </a:spcBef>
            </a:pPr>
            <a:r>
              <a:rPr lang="en-AU" sz="2400" dirty="0" smtClean="0"/>
              <a:t>Patient </a:t>
            </a:r>
            <a:r>
              <a:rPr lang="en-AU" sz="2400" u="sng" dirty="0" smtClean="0"/>
              <a:t>self-management</a:t>
            </a:r>
            <a:r>
              <a:rPr lang="en-AU" sz="2400" dirty="0" smtClean="0"/>
              <a:t> and </a:t>
            </a:r>
            <a:r>
              <a:rPr lang="en-AU" sz="2400" u="sng" dirty="0" smtClean="0"/>
              <a:t>shared care</a:t>
            </a:r>
            <a:r>
              <a:rPr lang="en-AU" sz="2400" dirty="0" smtClean="0"/>
              <a:t> with GPs – fulfilling patients</a:t>
            </a:r>
            <a:r>
              <a:rPr lang="en-AU" sz="2400" dirty="0" smtClean="0"/>
              <a:t>’ needs </a:t>
            </a:r>
            <a:r>
              <a:rPr lang="en-AU" sz="2400" dirty="0" smtClean="0"/>
              <a:t>without </a:t>
            </a:r>
            <a:r>
              <a:rPr lang="en-AU" sz="2400" dirty="0" smtClean="0"/>
              <a:t>necessarily using finite specialist resources</a:t>
            </a:r>
          </a:p>
          <a:p>
            <a:pPr>
              <a:spcBef>
                <a:spcPts val="1200"/>
              </a:spcBef>
            </a:pPr>
            <a:r>
              <a:rPr lang="en-AU" sz="2400" dirty="0" smtClean="0"/>
              <a:t>In future: improved </a:t>
            </a:r>
            <a:r>
              <a:rPr lang="en-AU" sz="2400" dirty="0" smtClean="0"/>
              <a:t>knowledge about CALD issues; access for CALD patients</a:t>
            </a:r>
            <a:endParaRPr lang="en-AU" sz="2400" dirty="0"/>
          </a:p>
          <a:p>
            <a:pPr marL="0" indent="0">
              <a:buNone/>
            </a:pPr>
            <a:endParaRPr lang="en-AU" sz="20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428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D PowerPoint Template - Arial only">
  <a:themeElements>
    <a:clrScheme name="Custom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SW - External comput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rtlCol="0">
        <a:spAutoFit/>
      </a:bodyPr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115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A656443FE5F438AE8BC913CCF758C" ma:contentTypeVersion="2" ma:contentTypeDescription="Create a new document." ma:contentTypeScope="" ma:versionID="cd7e1bce223782c803dfa3ab76b8541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8167287484f3f9171d0e55a37e960c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D46218E-28B3-4A19-8998-514822026879}"/>
</file>

<file path=customXml/itemProps2.xml><?xml version="1.0" encoding="utf-8"?>
<ds:datastoreItem xmlns:ds="http://schemas.openxmlformats.org/officeDocument/2006/customXml" ds:itemID="{7B20F183-F54B-4624-B8AB-B13EE5C2B951}"/>
</file>

<file path=customXml/itemProps3.xml><?xml version="1.0" encoding="utf-8"?>
<ds:datastoreItem xmlns:ds="http://schemas.openxmlformats.org/officeDocument/2006/customXml" ds:itemID="{58BD790B-35C9-49C4-9ABA-2C28056764D6}"/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162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 PowerPoint Template - Arial only</vt:lpstr>
      <vt:lpstr>PowerPoint Presentation</vt:lpstr>
      <vt:lpstr>PowerPoint Presentation</vt:lpstr>
      <vt:lpstr>System-level benefits of PROMPT-Care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Afaf Girgis</dc:creator>
  <cp:lastModifiedBy>Afaf Girgis</cp:lastModifiedBy>
  <cp:revision>12</cp:revision>
  <dcterms:created xsi:type="dcterms:W3CDTF">2015-10-29T02:30:17Z</dcterms:created>
  <dcterms:modified xsi:type="dcterms:W3CDTF">2015-10-29T07:15:16Z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0x01010000DA656443FE5F438AE8BC913CCF758C</vt:lpwstr>
  </property>
</Properties>
</file>