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9"/>
  </p:notesMasterIdLst>
  <p:sldIdLst>
    <p:sldId id="338" r:id="rId5"/>
    <p:sldId id="348" r:id="rId6"/>
    <p:sldId id="391" r:id="rId7"/>
    <p:sldId id="393" r:id="rId8"/>
    <p:sldId id="392" r:id="rId9"/>
    <p:sldId id="364" r:id="rId10"/>
    <p:sldId id="394" r:id="rId11"/>
    <p:sldId id="362" r:id="rId12"/>
    <p:sldId id="388" r:id="rId13"/>
    <p:sldId id="374" r:id="rId14"/>
    <p:sldId id="395" r:id="rId15"/>
    <p:sldId id="370" r:id="rId16"/>
    <p:sldId id="347" r:id="rId17"/>
    <p:sldId id="339" r:id="rId18"/>
    <p:sldId id="365" r:id="rId19"/>
    <p:sldId id="368" r:id="rId20"/>
    <p:sldId id="381" r:id="rId21"/>
    <p:sldId id="382" r:id="rId22"/>
    <p:sldId id="384" r:id="rId23"/>
    <p:sldId id="385" r:id="rId24"/>
    <p:sldId id="386" r:id="rId25"/>
    <p:sldId id="387" r:id="rId26"/>
    <p:sldId id="389" r:id="rId27"/>
    <p:sldId id="390"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eeka Hair" initials="MH" lastIdx="14" clrIdx="0">
    <p:extLst>
      <p:ext uri="{19B8F6BF-5375-455C-9EA6-DF929625EA0E}">
        <p15:presenceInfo xmlns:p15="http://schemas.microsoft.com/office/powerpoint/2012/main" userId="S::Mareeka.Hair@health.nsw.gov.au::f5efef35-4ad6-4d47-8f9e-4b4fb18a0401" providerId="AD"/>
      </p:ext>
    </p:extLst>
  </p:cmAuthor>
  <p:cmAuthor id="2" name="Justine Marshall" initials="JM" lastIdx="4" clrIdx="1">
    <p:extLst>
      <p:ext uri="{19B8F6BF-5375-455C-9EA6-DF929625EA0E}">
        <p15:presenceInfo xmlns:p15="http://schemas.microsoft.com/office/powerpoint/2012/main" userId="S::Justine.Marshall@health.nsw.gov.au::f83987c3-a720-4fca-9aa0-d485c5e558c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8261" autoAdjust="0"/>
  </p:normalViewPr>
  <p:slideViewPr>
    <p:cSldViewPr snapToGrid="0">
      <p:cViewPr varScale="1">
        <p:scale>
          <a:sx n="102" d="100"/>
          <a:sy n="102" d="100"/>
        </p:scale>
        <p:origin x="894" y="9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838718-7F1C-43B5-9EA5-0C028AD04829}" type="datetimeFigureOut">
              <a:rPr lang="en-AU" smtClean="0"/>
              <a:t>23/11/2023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1E5D1A-5F7B-4129-BBFB-35F349992794}" type="slidenum">
              <a:rPr lang="en-AU" smtClean="0"/>
              <a:t>‹#›</a:t>
            </a:fld>
            <a:endParaRPr lang="en-AU"/>
          </a:p>
        </p:txBody>
      </p:sp>
    </p:spTree>
    <p:extLst>
      <p:ext uri="{BB962C8B-B14F-4D97-AF65-F5344CB8AC3E}">
        <p14:creationId xmlns:p14="http://schemas.microsoft.com/office/powerpoint/2010/main" val="2566834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sz="1200" b="1" dirty="0">
                <a:solidFill>
                  <a:schemeClr val="tx1"/>
                </a:solidFill>
                <a:latin typeface="Arial" panose="020B0604020202020204" pitchFamily="34" charset="0"/>
                <a:cs typeface="Arial" panose="020B0604020202020204" pitchFamily="34" charset="0"/>
              </a:rPr>
              <a:t>The content of these slides was correct at the time of publishing. Practitioners should always ensure they are accessing the most up to date information and guidance. </a:t>
            </a:r>
          </a:p>
          <a:p>
            <a:pPr eaLnBrk="1" hangingPunct="1">
              <a:spcBef>
                <a:spcPct val="0"/>
              </a:spcBef>
            </a:pPr>
            <a:endParaRPr lang="en-GB" sz="1200" dirty="0"/>
          </a:p>
          <a:p>
            <a:endParaRPr lang="en-AU" dirty="0"/>
          </a:p>
        </p:txBody>
      </p:sp>
      <p:sp>
        <p:nvSpPr>
          <p:cNvPr id="4" name="Slide Number Placeholder 3"/>
          <p:cNvSpPr>
            <a:spLocks noGrp="1"/>
          </p:cNvSpPr>
          <p:nvPr>
            <p:ph type="sldNum" sz="quarter" idx="5"/>
          </p:nvPr>
        </p:nvSpPr>
        <p:spPr/>
        <p:txBody>
          <a:bodyPr/>
          <a:lstStyle/>
          <a:p>
            <a:fld id="{C51E5D1A-5F7B-4129-BBFB-35F349992794}" type="slidenum">
              <a:rPr lang="en-AU" smtClean="0"/>
              <a:t>1</a:t>
            </a:fld>
            <a:endParaRPr lang="en-AU"/>
          </a:p>
        </p:txBody>
      </p:sp>
    </p:spTree>
    <p:extLst>
      <p:ext uri="{BB962C8B-B14F-4D97-AF65-F5344CB8AC3E}">
        <p14:creationId xmlns:p14="http://schemas.microsoft.com/office/powerpoint/2010/main" val="1123238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C51E5D1A-5F7B-4129-BBFB-35F349992794}" type="slidenum">
              <a:rPr lang="en-AU" smtClean="0"/>
              <a:t>5</a:t>
            </a:fld>
            <a:endParaRPr lang="en-AU"/>
          </a:p>
        </p:txBody>
      </p:sp>
    </p:spTree>
    <p:extLst>
      <p:ext uri="{BB962C8B-B14F-4D97-AF65-F5344CB8AC3E}">
        <p14:creationId xmlns:p14="http://schemas.microsoft.com/office/powerpoint/2010/main" val="3919249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C51E5D1A-5F7B-4129-BBFB-35F349992794}" type="slidenum">
              <a:rPr lang="en-AU" smtClean="0"/>
              <a:t>12</a:t>
            </a:fld>
            <a:endParaRPr lang="en-AU"/>
          </a:p>
        </p:txBody>
      </p:sp>
    </p:spTree>
    <p:extLst>
      <p:ext uri="{BB962C8B-B14F-4D97-AF65-F5344CB8AC3E}">
        <p14:creationId xmlns:p14="http://schemas.microsoft.com/office/powerpoint/2010/main" val="2589929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C51E5D1A-5F7B-4129-BBFB-35F349992794}" type="slidenum">
              <a:rPr lang="en-AU" smtClean="0"/>
              <a:t>14</a:t>
            </a:fld>
            <a:endParaRPr lang="en-AU"/>
          </a:p>
        </p:txBody>
      </p:sp>
    </p:spTree>
    <p:extLst>
      <p:ext uri="{BB962C8B-B14F-4D97-AF65-F5344CB8AC3E}">
        <p14:creationId xmlns:p14="http://schemas.microsoft.com/office/powerpoint/2010/main" val="1700061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C51E5D1A-5F7B-4129-BBFB-35F349992794}" type="slidenum">
              <a:rPr lang="en-AU" smtClean="0"/>
              <a:t>16</a:t>
            </a:fld>
            <a:endParaRPr lang="en-AU"/>
          </a:p>
        </p:txBody>
      </p:sp>
    </p:spTree>
    <p:extLst>
      <p:ext uri="{BB962C8B-B14F-4D97-AF65-F5344CB8AC3E}">
        <p14:creationId xmlns:p14="http://schemas.microsoft.com/office/powerpoint/2010/main" val="1138832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C51E5D1A-5F7B-4129-BBFB-35F349992794}" type="slidenum">
              <a:rPr lang="en-AU" smtClean="0"/>
              <a:t>21</a:t>
            </a:fld>
            <a:endParaRPr lang="en-AU"/>
          </a:p>
        </p:txBody>
      </p:sp>
    </p:spTree>
    <p:extLst>
      <p:ext uri="{BB962C8B-B14F-4D97-AF65-F5344CB8AC3E}">
        <p14:creationId xmlns:p14="http://schemas.microsoft.com/office/powerpoint/2010/main" val="517883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5E776-7AD9-48E9-8CE9-873DC0449C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FBE0C4F1-34CE-4445-8F1F-417F011DBD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93997819-F62F-4680-9B03-D2096662E80B}"/>
              </a:ext>
            </a:extLst>
          </p:cNvPr>
          <p:cNvSpPr>
            <a:spLocks noGrp="1"/>
          </p:cNvSpPr>
          <p:nvPr>
            <p:ph type="dt" sz="half" idx="10"/>
          </p:nvPr>
        </p:nvSpPr>
        <p:spPr/>
        <p:txBody>
          <a:bodyPr/>
          <a:lstStyle/>
          <a:p>
            <a:endParaRPr lang="en-AU"/>
          </a:p>
        </p:txBody>
      </p:sp>
      <p:sp>
        <p:nvSpPr>
          <p:cNvPr id="5" name="Footer Placeholder 4">
            <a:extLst>
              <a:ext uri="{FF2B5EF4-FFF2-40B4-BE49-F238E27FC236}">
                <a16:creationId xmlns:a16="http://schemas.microsoft.com/office/drawing/2014/main" id="{A866A760-F68F-4E37-835B-70674996DD3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514CD02-1FB9-4BE6-9921-DA2BD711C94D}"/>
              </a:ext>
            </a:extLst>
          </p:cNvPr>
          <p:cNvSpPr>
            <a:spLocks noGrp="1"/>
          </p:cNvSpPr>
          <p:nvPr>
            <p:ph type="sldNum" sz="quarter" idx="12"/>
          </p:nvPr>
        </p:nvSpPr>
        <p:spPr/>
        <p:txBody>
          <a:bodyPr/>
          <a:lstStyle/>
          <a:p>
            <a:fld id="{F4FDE490-E985-49D8-B042-4EBDF68DCFF8}" type="slidenum">
              <a:rPr lang="en-AU" smtClean="0"/>
              <a:t>‹#›</a:t>
            </a:fld>
            <a:endParaRPr lang="en-AU"/>
          </a:p>
        </p:txBody>
      </p:sp>
    </p:spTree>
    <p:extLst>
      <p:ext uri="{BB962C8B-B14F-4D97-AF65-F5344CB8AC3E}">
        <p14:creationId xmlns:p14="http://schemas.microsoft.com/office/powerpoint/2010/main" val="3219487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C6DCB-8594-4596-A250-886A46BD6AA2}"/>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5996201E-2CC6-4D4C-8A1E-9FBD755AF0D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B9F1335-1204-48EF-AD9B-CD61F6FCECEE}"/>
              </a:ext>
            </a:extLst>
          </p:cNvPr>
          <p:cNvSpPr>
            <a:spLocks noGrp="1"/>
          </p:cNvSpPr>
          <p:nvPr>
            <p:ph type="dt" sz="half" idx="10"/>
          </p:nvPr>
        </p:nvSpPr>
        <p:spPr/>
        <p:txBody>
          <a:bodyPr/>
          <a:lstStyle/>
          <a:p>
            <a:endParaRPr lang="en-AU"/>
          </a:p>
        </p:txBody>
      </p:sp>
      <p:sp>
        <p:nvSpPr>
          <p:cNvPr id="5" name="Footer Placeholder 4">
            <a:extLst>
              <a:ext uri="{FF2B5EF4-FFF2-40B4-BE49-F238E27FC236}">
                <a16:creationId xmlns:a16="http://schemas.microsoft.com/office/drawing/2014/main" id="{3596473D-42E6-48A8-A923-4B198921CA6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6F5B9B3-30F4-4D0B-B8D2-E195C9F2D6BD}"/>
              </a:ext>
            </a:extLst>
          </p:cNvPr>
          <p:cNvSpPr>
            <a:spLocks noGrp="1"/>
          </p:cNvSpPr>
          <p:nvPr>
            <p:ph type="sldNum" sz="quarter" idx="12"/>
          </p:nvPr>
        </p:nvSpPr>
        <p:spPr/>
        <p:txBody>
          <a:bodyPr/>
          <a:lstStyle/>
          <a:p>
            <a:fld id="{F4FDE490-E985-49D8-B042-4EBDF68DCFF8}" type="slidenum">
              <a:rPr lang="en-AU" smtClean="0"/>
              <a:t>‹#›</a:t>
            </a:fld>
            <a:endParaRPr lang="en-AU"/>
          </a:p>
        </p:txBody>
      </p:sp>
    </p:spTree>
    <p:extLst>
      <p:ext uri="{BB962C8B-B14F-4D97-AF65-F5344CB8AC3E}">
        <p14:creationId xmlns:p14="http://schemas.microsoft.com/office/powerpoint/2010/main" val="3823291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B68182-309A-4D49-B8CB-24FF129A359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64036FC-1796-4D57-A422-BCF6D2D2FE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FDB4556-4674-4E03-B13A-6C606C147066}"/>
              </a:ext>
            </a:extLst>
          </p:cNvPr>
          <p:cNvSpPr>
            <a:spLocks noGrp="1"/>
          </p:cNvSpPr>
          <p:nvPr>
            <p:ph type="dt" sz="half" idx="10"/>
          </p:nvPr>
        </p:nvSpPr>
        <p:spPr/>
        <p:txBody>
          <a:bodyPr/>
          <a:lstStyle/>
          <a:p>
            <a:endParaRPr lang="en-AU"/>
          </a:p>
        </p:txBody>
      </p:sp>
      <p:sp>
        <p:nvSpPr>
          <p:cNvPr id="5" name="Footer Placeholder 4">
            <a:extLst>
              <a:ext uri="{FF2B5EF4-FFF2-40B4-BE49-F238E27FC236}">
                <a16:creationId xmlns:a16="http://schemas.microsoft.com/office/drawing/2014/main" id="{2E9FE3F8-D366-48EC-B25D-CE2F2239C1A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FECC2CB-30E9-40DD-9499-1FC5202A8E46}"/>
              </a:ext>
            </a:extLst>
          </p:cNvPr>
          <p:cNvSpPr>
            <a:spLocks noGrp="1"/>
          </p:cNvSpPr>
          <p:nvPr>
            <p:ph type="sldNum" sz="quarter" idx="12"/>
          </p:nvPr>
        </p:nvSpPr>
        <p:spPr/>
        <p:txBody>
          <a:bodyPr/>
          <a:lstStyle/>
          <a:p>
            <a:fld id="{F4FDE490-E985-49D8-B042-4EBDF68DCFF8}" type="slidenum">
              <a:rPr lang="en-AU" smtClean="0"/>
              <a:t>‹#›</a:t>
            </a:fld>
            <a:endParaRPr lang="en-AU"/>
          </a:p>
        </p:txBody>
      </p:sp>
    </p:spTree>
    <p:extLst>
      <p:ext uri="{BB962C8B-B14F-4D97-AF65-F5344CB8AC3E}">
        <p14:creationId xmlns:p14="http://schemas.microsoft.com/office/powerpoint/2010/main" val="17440735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General slide 1">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54A6901-767C-4DC5-BB23-866F5CBFD257}"/>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59627" b="6190"/>
          <a:stretch/>
        </p:blipFill>
        <p:spPr>
          <a:xfrm>
            <a:off x="10168936" y="4596277"/>
            <a:ext cx="2023065" cy="2261724"/>
          </a:xfrm>
          <a:prstGeom prst="rect">
            <a:avLst/>
          </a:prstGeom>
        </p:spPr>
      </p:pic>
      <p:sp>
        <p:nvSpPr>
          <p:cNvPr id="2" name="Title 1"/>
          <p:cNvSpPr>
            <a:spLocks noGrp="1"/>
          </p:cNvSpPr>
          <p:nvPr>
            <p:ph type="title"/>
          </p:nvPr>
        </p:nvSpPr>
        <p:spPr/>
        <p:txBody>
          <a:bodyPr lIns="0" tIns="0" rIns="0" bIns="0">
            <a:noAutofit/>
          </a:bodyPr>
          <a:lstStyle>
            <a:lvl1pPr>
              <a:defRPr>
                <a:solidFill>
                  <a:schemeClr val="accent2"/>
                </a:solidFill>
              </a:defRPr>
            </a:lvl1pPr>
          </a:lstStyle>
          <a:p>
            <a:r>
              <a:rPr lang="en-US" dirty="0"/>
              <a:t>Click to edit Master title style</a:t>
            </a:r>
          </a:p>
        </p:txBody>
      </p:sp>
      <p:sp>
        <p:nvSpPr>
          <p:cNvPr id="3" name="Content Placeholder 2"/>
          <p:cNvSpPr>
            <a:spLocks noGrp="1"/>
          </p:cNvSpPr>
          <p:nvPr>
            <p:ph idx="1"/>
          </p:nvPr>
        </p:nvSpPr>
        <p:spPr>
          <a:xfrm>
            <a:off x="442915" y="1230757"/>
            <a:ext cx="11306175" cy="4595368"/>
          </a:xfrm>
        </p:spPr>
        <p:txBody>
          <a:bodyPr lIns="0" tIns="0" rIns="0" bIns="0">
            <a:noAutofit/>
          </a:bodyPr>
          <a:lstStyle>
            <a:lvl1pPr>
              <a:lnSpc>
                <a:spcPct val="100000"/>
              </a:lnSpc>
              <a:spcBef>
                <a:spcPts val="600"/>
              </a:spcBef>
              <a:buClr>
                <a:schemeClr val="accent1"/>
              </a:buClr>
              <a:defRPr/>
            </a:lvl1pPr>
            <a:lvl2pPr>
              <a:lnSpc>
                <a:spcPct val="100000"/>
              </a:lnSpc>
              <a:spcBef>
                <a:spcPts val="600"/>
              </a:spcBef>
              <a:buClr>
                <a:schemeClr val="accent2"/>
              </a:buClr>
              <a:defRPr/>
            </a:lvl2pPr>
            <a:lvl3pPr>
              <a:lnSpc>
                <a:spcPct val="100000"/>
              </a:lnSpc>
              <a:spcBef>
                <a:spcPts val="600"/>
              </a:spcBef>
              <a:buClr>
                <a:schemeClr val="accent3"/>
              </a:buClr>
              <a:defRPr/>
            </a:lvl3pPr>
          </a:lstStyle>
          <a:p>
            <a:pPr lvl="0"/>
            <a:r>
              <a:rPr lang="en-US" dirty="0"/>
              <a:t>Edit Master text styles</a:t>
            </a:r>
          </a:p>
          <a:p>
            <a:pPr lvl="1"/>
            <a:r>
              <a:rPr lang="en-US" dirty="0"/>
              <a:t>Second level</a:t>
            </a:r>
          </a:p>
          <a:p>
            <a:pPr lvl="2"/>
            <a:r>
              <a:rPr lang="en-US" dirty="0"/>
              <a:t>Third level</a:t>
            </a:r>
          </a:p>
        </p:txBody>
      </p:sp>
      <p:pic>
        <p:nvPicPr>
          <p:cNvPr id="7" name="Graphic 6">
            <a:extLst>
              <a:ext uri="{FF2B5EF4-FFF2-40B4-BE49-F238E27FC236}">
                <a16:creationId xmlns:a16="http://schemas.microsoft.com/office/drawing/2014/main" id="{79850527-C943-42F8-B4D8-A9A8385909BC}"/>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44502" y="5827164"/>
            <a:ext cx="2621673" cy="774381"/>
          </a:xfrm>
          <a:prstGeom prst="rect">
            <a:avLst/>
          </a:prstGeom>
        </p:spPr>
      </p:pic>
    </p:spTree>
    <p:extLst>
      <p:ext uri="{BB962C8B-B14F-4D97-AF65-F5344CB8AC3E}">
        <p14:creationId xmlns:p14="http://schemas.microsoft.com/office/powerpoint/2010/main" val="2335037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DE440-88AA-4AB6-A69E-563DEDD87224}"/>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BE2B9EB-2B06-4C62-A44F-78523524D0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11C7319A-4FDA-41D8-AA27-65E85132E32B}"/>
              </a:ext>
            </a:extLst>
          </p:cNvPr>
          <p:cNvSpPr>
            <a:spLocks noGrp="1"/>
          </p:cNvSpPr>
          <p:nvPr>
            <p:ph type="dt" sz="half" idx="10"/>
          </p:nvPr>
        </p:nvSpPr>
        <p:spPr/>
        <p:txBody>
          <a:bodyPr/>
          <a:lstStyle/>
          <a:p>
            <a:endParaRPr lang="en-AU"/>
          </a:p>
        </p:txBody>
      </p:sp>
      <p:sp>
        <p:nvSpPr>
          <p:cNvPr id="5" name="Footer Placeholder 4">
            <a:extLst>
              <a:ext uri="{FF2B5EF4-FFF2-40B4-BE49-F238E27FC236}">
                <a16:creationId xmlns:a16="http://schemas.microsoft.com/office/drawing/2014/main" id="{2DCC50F0-5E54-4BD2-974B-0A821B24F6E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A16E26A-E6BA-4029-9AE5-BF2DBD57E170}"/>
              </a:ext>
            </a:extLst>
          </p:cNvPr>
          <p:cNvSpPr>
            <a:spLocks noGrp="1"/>
          </p:cNvSpPr>
          <p:nvPr>
            <p:ph type="sldNum" sz="quarter" idx="12"/>
          </p:nvPr>
        </p:nvSpPr>
        <p:spPr/>
        <p:txBody>
          <a:bodyPr/>
          <a:lstStyle/>
          <a:p>
            <a:fld id="{F4FDE490-E985-49D8-B042-4EBDF68DCFF8}" type="slidenum">
              <a:rPr lang="en-AU" smtClean="0"/>
              <a:t>‹#›</a:t>
            </a:fld>
            <a:endParaRPr lang="en-AU"/>
          </a:p>
        </p:txBody>
      </p:sp>
    </p:spTree>
    <p:extLst>
      <p:ext uri="{BB962C8B-B14F-4D97-AF65-F5344CB8AC3E}">
        <p14:creationId xmlns:p14="http://schemas.microsoft.com/office/powerpoint/2010/main" val="239055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231F0-5B42-4CA7-AA72-8844006673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9904C37E-0628-418A-882B-1BFEF77ABF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CA2C265-C9E0-4DD2-9351-3A2F373A5B26}"/>
              </a:ext>
            </a:extLst>
          </p:cNvPr>
          <p:cNvSpPr>
            <a:spLocks noGrp="1"/>
          </p:cNvSpPr>
          <p:nvPr>
            <p:ph type="dt" sz="half" idx="10"/>
          </p:nvPr>
        </p:nvSpPr>
        <p:spPr/>
        <p:txBody>
          <a:bodyPr/>
          <a:lstStyle/>
          <a:p>
            <a:endParaRPr lang="en-AU"/>
          </a:p>
        </p:txBody>
      </p:sp>
      <p:sp>
        <p:nvSpPr>
          <p:cNvPr id="5" name="Footer Placeholder 4">
            <a:extLst>
              <a:ext uri="{FF2B5EF4-FFF2-40B4-BE49-F238E27FC236}">
                <a16:creationId xmlns:a16="http://schemas.microsoft.com/office/drawing/2014/main" id="{2557B616-2538-4D17-9810-73C10DF3336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DD3F5B2-4821-4606-941B-D919E0A4AB61}"/>
              </a:ext>
            </a:extLst>
          </p:cNvPr>
          <p:cNvSpPr>
            <a:spLocks noGrp="1"/>
          </p:cNvSpPr>
          <p:nvPr>
            <p:ph type="sldNum" sz="quarter" idx="12"/>
          </p:nvPr>
        </p:nvSpPr>
        <p:spPr/>
        <p:txBody>
          <a:bodyPr/>
          <a:lstStyle/>
          <a:p>
            <a:fld id="{F4FDE490-E985-49D8-B042-4EBDF68DCFF8}" type="slidenum">
              <a:rPr lang="en-AU" smtClean="0"/>
              <a:t>‹#›</a:t>
            </a:fld>
            <a:endParaRPr lang="en-AU"/>
          </a:p>
        </p:txBody>
      </p:sp>
    </p:spTree>
    <p:extLst>
      <p:ext uri="{BB962C8B-B14F-4D97-AF65-F5344CB8AC3E}">
        <p14:creationId xmlns:p14="http://schemas.microsoft.com/office/powerpoint/2010/main" val="3072039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FC3F1-CF73-498A-9FEE-9BD12A2BC4A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B0C522B0-B7E2-49AF-9D0A-C950C81187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20487406-E99E-4167-911D-BD522B1EB6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26B3E088-ED5F-456D-9E25-84B6249A8AF5}"/>
              </a:ext>
            </a:extLst>
          </p:cNvPr>
          <p:cNvSpPr>
            <a:spLocks noGrp="1"/>
          </p:cNvSpPr>
          <p:nvPr>
            <p:ph type="dt" sz="half" idx="10"/>
          </p:nvPr>
        </p:nvSpPr>
        <p:spPr/>
        <p:txBody>
          <a:bodyPr/>
          <a:lstStyle/>
          <a:p>
            <a:endParaRPr lang="en-AU"/>
          </a:p>
        </p:txBody>
      </p:sp>
      <p:sp>
        <p:nvSpPr>
          <p:cNvPr id="6" name="Footer Placeholder 5">
            <a:extLst>
              <a:ext uri="{FF2B5EF4-FFF2-40B4-BE49-F238E27FC236}">
                <a16:creationId xmlns:a16="http://schemas.microsoft.com/office/drawing/2014/main" id="{24B87323-ADE7-45AB-A459-DE245E66E6B6}"/>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03E6161-41C8-4289-A8DC-139A085F16D2}"/>
              </a:ext>
            </a:extLst>
          </p:cNvPr>
          <p:cNvSpPr>
            <a:spLocks noGrp="1"/>
          </p:cNvSpPr>
          <p:nvPr>
            <p:ph type="sldNum" sz="quarter" idx="12"/>
          </p:nvPr>
        </p:nvSpPr>
        <p:spPr/>
        <p:txBody>
          <a:bodyPr/>
          <a:lstStyle/>
          <a:p>
            <a:fld id="{F4FDE490-E985-49D8-B042-4EBDF68DCFF8}" type="slidenum">
              <a:rPr lang="en-AU" smtClean="0"/>
              <a:t>‹#›</a:t>
            </a:fld>
            <a:endParaRPr lang="en-AU"/>
          </a:p>
        </p:txBody>
      </p:sp>
    </p:spTree>
    <p:extLst>
      <p:ext uri="{BB962C8B-B14F-4D97-AF65-F5344CB8AC3E}">
        <p14:creationId xmlns:p14="http://schemas.microsoft.com/office/powerpoint/2010/main" val="3908097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DA378-C274-47D8-A852-2CE773907C10}"/>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AFCF219C-70E2-48B1-877C-C2ED7FF8AB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79CB8D-07A9-4B56-9E58-F1F24CD9CFC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420A2206-E9C2-4024-9947-4AA01D395A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9EB44C-0F8C-4308-AD1E-64935628049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B70B8959-A9DF-4BE3-B9B9-EE070B747C82}"/>
              </a:ext>
            </a:extLst>
          </p:cNvPr>
          <p:cNvSpPr>
            <a:spLocks noGrp="1"/>
          </p:cNvSpPr>
          <p:nvPr>
            <p:ph type="dt" sz="half" idx="10"/>
          </p:nvPr>
        </p:nvSpPr>
        <p:spPr/>
        <p:txBody>
          <a:bodyPr/>
          <a:lstStyle/>
          <a:p>
            <a:endParaRPr lang="en-AU"/>
          </a:p>
        </p:txBody>
      </p:sp>
      <p:sp>
        <p:nvSpPr>
          <p:cNvPr id="8" name="Footer Placeholder 7">
            <a:extLst>
              <a:ext uri="{FF2B5EF4-FFF2-40B4-BE49-F238E27FC236}">
                <a16:creationId xmlns:a16="http://schemas.microsoft.com/office/drawing/2014/main" id="{B46E1BA1-03CC-448A-B56C-538A757ED8F8}"/>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9D787319-5171-44FF-9F0F-2A8395D2B632}"/>
              </a:ext>
            </a:extLst>
          </p:cNvPr>
          <p:cNvSpPr>
            <a:spLocks noGrp="1"/>
          </p:cNvSpPr>
          <p:nvPr>
            <p:ph type="sldNum" sz="quarter" idx="12"/>
          </p:nvPr>
        </p:nvSpPr>
        <p:spPr/>
        <p:txBody>
          <a:bodyPr/>
          <a:lstStyle/>
          <a:p>
            <a:fld id="{F4FDE490-E985-49D8-B042-4EBDF68DCFF8}" type="slidenum">
              <a:rPr lang="en-AU" smtClean="0"/>
              <a:t>‹#›</a:t>
            </a:fld>
            <a:endParaRPr lang="en-AU"/>
          </a:p>
        </p:txBody>
      </p:sp>
    </p:spTree>
    <p:extLst>
      <p:ext uri="{BB962C8B-B14F-4D97-AF65-F5344CB8AC3E}">
        <p14:creationId xmlns:p14="http://schemas.microsoft.com/office/powerpoint/2010/main" val="2895666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21535-97FA-4C98-96E7-81583069662A}"/>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5D4F6BE9-77AE-4A86-9098-AD254AB8549F}"/>
              </a:ext>
            </a:extLst>
          </p:cNvPr>
          <p:cNvSpPr>
            <a:spLocks noGrp="1"/>
          </p:cNvSpPr>
          <p:nvPr>
            <p:ph type="dt" sz="half" idx="10"/>
          </p:nvPr>
        </p:nvSpPr>
        <p:spPr/>
        <p:txBody>
          <a:bodyPr/>
          <a:lstStyle/>
          <a:p>
            <a:endParaRPr lang="en-AU"/>
          </a:p>
        </p:txBody>
      </p:sp>
      <p:sp>
        <p:nvSpPr>
          <p:cNvPr id="4" name="Footer Placeholder 3">
            <a:extLst>
              <a:ext uri="{FF2B5EF4-FFF2-40B4-BE49-F238E27FC236}">
                <a16:creationId xmlns:a16="http://schemas.microsoft.com/office/drawing/2014/main" id="{7FAAA35E-862E-4013-8DDA-7F8F3B2AA4DF}"/>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C72FFFC4-9277-458B-85F8-64A23B4BFD4E}"/>
              </a:ext>
            </a:extLst>
          </p:cNvPr>
          <p:cNvSpPr>
            <a:spLocks noGrp="1"/>
          </p:cNvSpPr>
          <p:nvPr>
            <p:ph type="sldNum" sz="quarter" idx="12"/>
          </p:nvPr>
        </p:nvSpPr>
        <p:spPr/>
        <p:txBody>
          <a:bodyPr/>
          <a:lstStyle/>
          <a:p>
            <a:fld id="{F4FDE490-E985-49D8-B042-4EBDF68DCFF8}" type="slidenum">
              <a:rPr lang="en-AU" smtClean="0"/>
              <a:t>‹#›</a:t>
            </a:fld>
            <a:endParaRPr lang="en-AU"/>
          </a:p>
        </p:txBody>
      </p:sp>
    </p:spTree>
    <p:extLst>
      <p:ext uri="{BB962C8B-B14F-4D97-AF65-F5344CB8AC3E}">
        <p14:creationId xmlns:p14="http://schemas.microsoft.com/office/powerpoint/2010/main" val="2361274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81742B-DE39-4340-A47C-145AB875D75B}"/>
              </a:ext>
            </a:extLst>
          </p:cNvPr>
          <p:cNvSpPr>
            <a:spLocks noGrp="1"/>
          </p:cNvSpPr>
          <p:nvPr>
            <p:ph type="dt" sz="half" idx="10"/>
          </p:nvPr>
        </p:nvSpPr>
        <p:spPr/>
        <p:txBody>
          <a:bodyPr/>
          <a:lstStyle/>
          <a:p>
            <a:endParaRPr lang="en-AU"/>
          </a:p>
        </p:txBody>
      </p:sp>
      <p:sp>
        <p:nvSpPr>
          <p:cNvPr id="3" name="Footer Placeholder 2">
            <a:extLst>
              <a:ext uri="{FF2B5EF4-FFF2-40B4-BE49-F238E27FC236}">
                <a16:creationId xmlns:a16="http://schemas.microsoft.com/office/drawing/2014/main" id="{19DD05D8-48D3-4F72-A069-EB0A556E2318}"/>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4C43B441-D63F-4067-B007-CACE2BD4C54E}"/>
              </a:ext>
            </a:extLst>
          </p:cNvPr>
          <p:cNvSpPr>
            <a:spLocks noGrp="1"/>
          </p:cNvSpPr>
          <p:nvPr>
            <p:ph type="sldNum" sz="quarter" idx="12"/>
          </p:nvPr>
        </p:nvSpPr>
        <p:spPr/>
        <p:txBody>
          <a:bodyPr/>
          <a:lstStyle/>
          <a:p>
            <a:fld id="{F4FDE490-E985-49D8-B042-4EBDF68DCFF8}" type="slidenum">
              <a:rPr lang="en-AU" smtClean="0"/>
              <a:t>‹#›</a:t>
            </a:fld>
            <a:endParaRPr lang="en-AU"/>
          </a:p>
        </p:txBody>
      </p:sp>
    </p:spTree>
    <p:extLst>
      <p:ext uri="{BB962C8B-B14F-4D97-AF65-F5344CB8AC3E}">
        <p14:creationId xmlns:p14="http://schemas.microsoft.com/office/powerpoint/2010/main" val="4168764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AC4C3-07BA-470D-8F8A-B38CA51E3A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39A7D8CC-7114-4712-A240-AAAC0F4B81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B312ABB8-7547-4174-8A57-7CC9D34C45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7958D3-E988-4392-9EFC-B82E54D2E730}"/>
              </a:ext>
            </a:extLst>
          </p:cNvPr>
          <p:cNvSpPr>
            <a:spLocks noGrp="1"/>
          </p:cNvSpPr>
          <p:nvPr>
            <p:ph type="dt" sz="half" idx="10"/>
          </p:nvPr>
        </p:nvSpPr>
        <p:spPr/>
        <p:txBody>
          <a:bodyPr/>
          <a:lstStyle/>
          <a:p>
            <a:endParaRPr lang="en-AU"/>
          </a:p>
        </p:txBody>
      </p:sp>
      <p:sp>
        <p:nvSpPr>
          <p:cNvPr id="6" name="Footer Placeholder 5">
            <a:extLst>
              <a:ext uri="{FF2B5EF4-FFF2-40B4-BE49-F238E27FC236}">
                <a16:creationId xmlns:a16="http://schemas.microsoft.com/office/drawing/2014/main" id="{6428B9F4-FBAF-493C-A8F5-402CDAFE870F}"/>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94734BBF-9355-4661-B5B4-E4F6164ED3CF}"/>
              </a:ext>
            </a:extLst>
          </p:cNvPr>
          <p:cNvSpPr>
            <a:spLocks noGrp="1"/>
          </p:cNvSpPr>
          <p:nvPr>
            <p:ph type="sldNum" sz="quarter" idx="12"/>
          </p:nvPr>
        </p:nvSpPr>
        <p:spPr/>
        <p:txBody>
          <a:bodyPr/>
          <a:lstStyle/>
          <a:p>
            <a:fld id="{F4FDE490-E985-49D8-B042-4EBDF68DCFF8}" type="slidenum">
              <a:rPr lang="en-AU" smtClean="0"/>
              <a:t>‹#›</a:t>
            </a:fld>
            <a:endParaRPr lang="en-AU"/>
          </a:p>
        </p:txBody>
      </p:sp>
    </p:spTree>
    <p:extLst>
      <p:ext uri="{BB962C8B-B14F-4D97-AF65-F5344CB8AC3E}">
        <p14:creationId xmlns:p14="http://schemas.microsoft.com/office/powerpoint/2010/main" val="1727319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0A316-5F40-4E3A-A7ED-99478688B3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9B293F63-2C5D-4011-9765-99BB39C6C8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B56E99E6-E258-419C-9FCB-BE16054554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36D6FE-4DCA-4ABA-9959-E46BFCF4C4BD}"/>
              </a:ext>
            </a:extLst>
          </p:cNvPr>
          <p:cNvSpPr>
            <a:spLocks noGrp="1"/>
          </p:cNvSpPr>
          <p:nvPr>
            <p:ph type="dt" sz="half" idx="10"/>
          </p:nvPr>
        </p:nvSpPr>
        <p:spPr/>
        <p:txBody>
          <a:bodyPr/>
          <a:lstStyle/>
          <a:p>
            <a:endParaRPr lang="en-AU"/>
          </a:p>
        </p:txBody>
      </p:sp>
      <p:sp>
        <p:nvSpPr>
          <p:cNvPr id="6" name="Footer Placeholder 5">
            <a:extLst>
              <a:ext uri="{FF2B5EF4-FFF2-40B4-BE49-F238E27FC236}">
                <a16:creationId xmlns:a16="http://schemas.microsoft.com/office/drawing/2014/main" id="{F2311B78-72ED-4C11-BC7A-2CE62E069F4B}"/>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9C69F057-BF5F-4DB5-B231-3ABD5B48B171}"/>
              </a:ext>
            </a:extLst>
          </p:cNvPr>
          <p:cNvSpPr>
            <a:spLocks noGrp="1"/>
          </p:cNvSpPr>
          <p:nvPr>
            <p:ph type="sldNum" sz="quarter" idx="12"/>
          </p:nvPr>
        </p:nvSpPr>
        <p:spPr/>
        <p:txBody>
          <a:bodyPr/>
          <a:lstStyle/>
          <a:p>
            <a:fld id="{F4FDE490-E985-49D8-B042-4EBDF68DCFF8}" type="slidenum">
              <a:rPr lang="en-AU" smtClean="0"/>
              <a:t>‹#›</a:t>
            </a:fld>
            <a:endParaRPr lang="en-AU"/>
          </a:p>
        </p:txBody>
      </p:sp>
    </p:spTree>
    <p:extLst>
      <p:ext uri="{BB962C8B-B14F-4D97-AF65-F5344CB8AC3E}">
        <p14:creationId xmlns:p14="http://schemas.microsoft.com/office/powerpoint/2010/main" val="3281799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61C10B-BC87-4179-BF55-BC0F98D5DE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D4D2BDEC-0441-49D5-8832-B6A42A3360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FDB0B6EC-45D9-4191-9683-069D571413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AU"/>
          </a:p>
        </p:txBody>
      </p:sp>
      <p:sp>
        <p:nvSpPr>
          <p:cNvPr id="5" name="Footer Placeholder 4">
            <a:extLst>
              <a:ext uri="{FF2B5EF4-FFF2-40B4-BE49-F238E27FC236}">
                <a16:creationId xmlns:a16="http://schemas.microsoft.com/office/drawing/2014/main" id="{F8944EF0-F151-4CF7-A454-05FD543F7F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C558CF92-E56A-4F87-90EF-4742532658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FDE490-E985-49D8-B042-4EBDF68DCFF8}" type="slidenum">
              <a:rPr lang="en-AU" smtClean="0"/>
              <a:t>‹#›</a:t>
            </a:fld>
            <a:endParaRPr lang="en-AU"/>
          </a:p>
        </p:txBody>
      </p:sp>
    </p:spTree>
    <p:extLst>
      <p:ext uri="{BB962C8B-B14F-4D97-AF65-F5344CB8AC3E}">
        <p14:creationId xmlns:p14="http://schemas.microsoft.com/office/powerpoint/2010/main" val="31611732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s://www.health.nsw.gov.au/Infectious/factsheets/Pages/mpxv-protocol.aspx"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s://www.health.nsw.gov.au/Infectious/factsheets/Pages/mpxv-protocol.aspx"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hyperlink" Target="https://www1.health.nsw.gov.au/pds/ActivePDSDocuments/PD2020_049.pdf" TargetMode="Externa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hyperlink" Target="https://www.health.nsw.gov.au/Infectious/factsheets/Pages/mpox.aspx" TargetMode="External"/><Relationship Id="rId2" Type="http://schemas.openxmlformats.org/officeDocument/2006/relationships/hyperlink" Target="https://www.health.gov.au/resources/publications/monkeypox-mpx-information-on-jynneosr-vaccine" TargetMode="Externa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hyperlink" Target="mailto:schn-nswiss@health.nsw.gov.au" TargetMode="External"/><Relationship Id="rId2" Type="http://schemas.openxmlformats.org/officeDocument/2006/relationships/hyperlink" Target="https://www.tga.gov.au/form/national-adverse-events-following-immunisation-aefi-reporting-form#aefi-form" TargetMode="Externa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hyperlink" Target="https://www.health.gov.au/resources/collections/monkeypox-mpx-resources" TargetMode="External"/><Relationship Id="rId2" Type="http://schemas.openxmlformats.org/officeDocument/2006/relationships/hyperlink" Target="https://www.health.nsw.gov.au/Infectious/factsheets/Pages/mpxv-protocol.aspx" TargetMode="External"/><Relationship Id="rId1" Type="http://schemas.openxmlformats.org/officeDocument/2006/relationships/slideLayout" Target="../slideLayouts/slideLayout12.xml"/><Relationship Id="rId6" Type="http://schemas.openxmlformats.org/officeDocument/2006/relationships/hyperlink" Target="http://www.cec.health.nsw.gov.au/__data/assets/pdf_file/0003/728148/infection-prevention-and-control-information-for-clinicians-monkeypox.pdf" TargetMode="External"/><Relationship Id="rId5" Type="http://schemas.openxmlformats.org/officeDocument/2006/relationships/hyperlink" Target="https://www.health.gov.au/resources/publications/atagi-clinical-guidance-on-vaccination-against-monkeypox" TargetMode="External"/><Relationship Id="rId4" Type="http://schemas.openxmlformats.org/officeDocument/2006/relationships/hyperlink" Target="https://www.health.nsw.gov.au/Infectious/factsheets/Pages/mpox.asp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noRot="1" noMove="1" noResize="1"/>
          </p:cNvSpPr>
          <p:nvPr>
            <p:ph type="title"/>
            <p:custDataLst>
              <p:tags r:id="rId1"/>
            </p:custDataLst>
          </p:nvPr>
        </p:nvSpPr>
        <p:spPr/>
        <p:txBody>
          <a:bodyPr>
            <a:normAutofit/>
          </a:bodyPr>
          <a:lstStyle/>
          <a:p>
            <a:r>
              <a:rPr lang="en-GB" sz="4800" b="1" dirty="0"/>
              <a:t>Vaccination against </a:t>
            </a:r>
            <a:r>
              <a:rPr lang="en-GB" sz="4800" b="1" dirty="0" err="1"/>
              <a:t>mpox</a:t>
            </a:r>
            <a:r>
              <a:rPr lang="en-GB" sz="4800" b="1" dirty="0"/>
              <a:t> using the JYNNEOS vaccine</a:t>
            </a:r>
            <a:endParaRPr lang="en-AU" sz="4800" b="1" dirty="0">
              <a:solidFill>
                <a:schemeClr val="accent1"/>
              </a:solidFill>
            </a:endParaRPr>
          </a:p>
        </p:txBody>
      </p:sp>
      <p:grpSp>
        <p:nvGrpSpPr>
          <p:cNvPr id="8" name="Group 7">
            <a:extLst>
              <a:ext uri="{FF2B5EF4-FFF2-40B4-BE49-F238E27FC236}">
                <a16:creationId xmlns:a16="http://schemas.microsoft.com/office/drawing/2014/main" id="{6B85DA05-3255-41EE-BC8D-1EF4F72D4512}"/>
              </a:ext>
            </a:extLst>
          </p:cNvPr>
          <p:cNvGrpSpPr/>
          <p:nvPr/>
        </p:nvGrpSpPr>
        <p:grpSpPr>
          <a:xfrm>
            <a:off x="7642728" y="4375399"/>
            <a:ext cx="2695072" cy="760087"/>
            <a:chOff x="6118728" y="4237050"/>
            <a:chExt cx="2545114" cy="717794"/>
          </a:xfrm>
        </p:grpSpPr>
        <p:sp>
          <p:nvSpPr>
            <p:cNvPr id="120" name="AutoShape 205"/>
            <p:cNvSpPr>
              <a:spLocks/>
            </p:cNvSpPr>
            <p:nvPr/>
          </p:nvSpPr>
          <p:spPr bwMode="auto">
            <a:xfrm>
              <a:off x="6394756" y="4237050"/>
              <a:ext cx="1027457" cy="4074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25400" tIns="25400" rIns="25400" bIns="25400" anchor="ctr"/>
            <a:lstStyle/>
            <a:p>
              <a:pPr algn="r" defTabSz="412740" fontAlgn="base" hangingPunct="0">
                <a:spcBef>
                  <a:spcPct val="0"/>
                </a:spcBef>
                <a:spcAft>
                  <a:spcPct val="0"/>
                </a:spcAft>
              </a:pPr>
              <a:endParaRPr lang="en-US" dirty="0">
                <a:solidFill>
                  <a:schemeClr val="accent3"/>
                </a:solidFill>
                <a:sym typeface="Gill Sans" charset="0"/>
              </a:endParaRPr>
            </a:p>
          </p:txBody>
        </p:sp>
        <p:sp>
          <p:nvSpPr>
            <p:cNvPr id="121" name="AutoShape 207"/>
            <p:cNvSpPr>
              <a:spLocks/>
            </p:cNvSpPr>
            <p:nvPr/>
          </p:nvSpPr>
          <p:spPr bwMode="auto">
            <a:xfrm>
              <a:off x="6118728" y="4711809"/>
              <a:ext cx="1096136" cy="2430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25400" tIns="25400" rIns="25400" bIns="25400" anchor="ctr"/>
            <a:lstStyle/>
            <a:p>
              <a:pPr algn="r" defTabSz="412740" fontAlgn="base" hangingPunct="0">
                <a:spcBef>
                  <a:spcPct val="0"/>
                </a:spcBef>
                <a:spcAft>
                  <a:spcPct val="0"/>
                </a:spcAft>
              </a:pPr>
              <a:endParaRPr lang="en-US" dirty="0">
                <a:solidFill>
                  <a:srgbClr val="333333"/>
                </a:solidFill>
                <a:sym typeface="Gill Sans" charset="0"/>
              </a:endParaRPr>
            </a:p>
          </p:txBody>
        </p:sp>
        <p:sp>
          <p:nvSpPr>
            <p:cNvPr id="123" name="AutoShape 203"/>
            <p:cNvSpPr>
              <a:spLocks/>
            </p:cNvSpPr>
            <p:nvPr/>
          </p:nvSpPr>
          <p:spPr bwMode="auto">
            <a:xfrm>
              <a:off x="7346764" y="4352211"/>
              <a:ext cx="1317078" cy="57534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25400" tIns="25400" rIns="25400" bIns="25400" anchor="ctr"/>
            <a:lstStyle/>
            <a:p>
              <a:pPr defTabSz="412740" fontAlgn="base" hangingPunct="0">
                <a:lnSpc>
                  <a:spcPct val="120000"/>
                </a:lnSpc>
                <a:spcBef>
                  <a:spcPct val="0"/>
                </a:spcBef>
                <a:spcAft>
                  <a:spcPct val="0"/>
                </a:spcAft>
              </a:pPr>
              <a:endParaRPr lang="en-US" sz="1600" dirty="0">
                <a:solidFill>
                  <a:srgbClr val="333333"/>
                </a:solidFill>
                <a:sym typeface="Gill Sans" charset="0"/>
              </a:endParaRPr>
            </a:p>
          </p:txBody>
        </p:sp>
      </p:grpSp>
      <p:grpSp>
        <p:nvGrpSpPr>
          <p:cNvPr id="9" name="Group 8">
            <a:extLst>
              <a:ext uri="{FF2B5EF4-FFF2-40B4-BE49-F238E27FC236}">
                <a16:creationId xmlns:a16="http://schemas.microsoft.com/office/drawing/2014/main" id="{0AFFF988-F3C9-4F52-828C-61B3ACD66F7E}"/>
              </a:ext>
            </a:extLst>
          </p:cNvPr>
          <p:cNvGrpSpPr/>
          <p:nvPr/>
        </p:nvGrpSpPr>
        <p:grpSpPr>
          <a:xfrm>
            <a:off x="6365404" y="4602306"/>
            <a:ext cx="4684088" cy="1715902"/>
            <a:chOff x="3070249" y="4254255"/>
            <a:chExt cx="2763871" cy="724145"/>
          </a:xfrm>
        </p:grpSpPr>
        <p:sp>
          <p:nvSpPr>
            <p:cNvPr id="118" name="AutoShape 205"/>
            <p:cNvSpPr>
              <a:spLocks/>
            </p:cNvSpPr>
            <p:nvPr/>
          </p:nvSpPr>
          <p:spPr bwMode="auto">
            <a:xfrm>
              <a:off x="3253764" y="4254255"/>
              <a:ext cx="801280" cy="59022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25400" tIns="25400" rIns="25400" bIns="25400" anchor="ctr"/>
            <a:lstStyle/>
            <a:p>
              <a:pPr algn="r" defTabSz="412740" fontAlgn="base" hangingPunct="0">
                <a:spcBef>
                  <a:spcPct val="0"/>
                </a:spcBef>
                <a:spcAft>
                  <a:spcPct val="0"/>
                </a:spcAft>
              </a:pPr>
              <a:endParaRPr lang="en-US" dirty="0">
                <a:solidFill>
                  <a:schemeClr val="accent2"/>
                </a:solidFill>
                <a:sym typeface="Gill Sans" charset="0"/>
              </a:endParaRPr>
            </a:p>
          </p:txBody>
        </p:sp>
        <p:sp>
          <p:nvSpPr>
            <p:cNvPr id="119" name="AutoShape 207"/>
            <p:cNvSpPr>
              <a:spLocks/>
            </p:cNvSpPr>
            <p:nvPr/>
          </p:nvSpPr>
          <p:spPr bwMode="auto">
            <a:xfrm>
              <a:off x="3070249" y="4735365"/>
              <a:ext cx="1096136" cy="2430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25400" tIns="25400" rIns="25400" bIns="25400" anchor="ctr"/>
            <a:lstStyle/>
            <a:p>
              <a:pPr algn="r" defTabSz="412740" fontAlgn="base" hangingPunct="0">
                <a:spcBef>
                  <a:spcPct val="0"/>
                </a:spcBef>
                <a:spcAft>
                  <a:spcPct val="0"/>
                </a:spcAft>
              </a:pPr>
              <a:endParaRPr lang="en-US" dirty="0">
                <a:solidFill>
                  <a:srgbClr val="333333"/>
                </a:solidFill>
                <a:sym typeface="Gill Sans" charset="0"/>
              </a:endParaRPr>
            </a:p>
          </p:txBody>
        </p:sp>
        <p:sp>
          <p:nvSpPr>
            <p:cNvPr id="122" name="AutoShape 203"/>
            <p:cNvSpPr>
              <a:spLocks/>
            </p:cNvSpPr>
            <p:nvPr/>
          </p:nvSpPr>
          <p:spPr bwMode="auto">
            <a:xfrm>
              <a:off x="4489271" y="4390023"/>
              <a:ext cx="1344849" cy="57534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25400" tIns="25400" rIns="25400" bIns="25400" anchor="ctr"/>
            <a:lstStyle/>
            <a:p>
              <a:pPr defTabSz="412740" fontAlgn="base" hangingPunct="0">
                <a:lnSpc>
                  <a:spcPct val="120000"/>
                </a:lnSpc>
                <a:spcBef>
                  <a:spcPct val="0"/>
                </a:spcBef>
                <a:spcAft>
                  <a:spcPct val="0"/>
                </a:spcAft>
              </a:pPr>
              <a:endParaRPr lang="en-US" sz="1600" dirty="0">
                <a:solidFill>
                  <a:srgbClr val="333333"/>
                </a:solidFill>
                <a:sym typeface="Gill Sans" charset="0"/>
              </a:endParaRPr>
            </a:p>
          </p:txBody>
        </p:sp>
      </p:grpSp>
      <p:sp>
        <p:nvSpPr>
          <p:cNvPr id="13" name="TextBox 12">
            <a:extLst>
              <a:ext uri="{FF2B5EF4-FFF2-40B4-BE49-F238E27FC236}">
                <a16:creationId xmlns:a16="http://schemas.microsoft.com/office/drawing/2014/main" id="{7B2BB82D-8342-400D-AD99-1AAE43205472}"/>
              </a:ext>
            </a:extLst>
          </p:cNvPr>
          <p:cNvSpPr txBox="1"/>
          <p:nvPr/>
        </p:nvSpPr>
        <p:spPr>
          <a:xfrm>
            <a:off x="838200" y="3142222"/>
            <a:ext cx="8378505" cy="1077218"/>
          </a:xfrm>
          <a:prstGeom prst="rect">
            <a:avLst/>
          </a:prstGeom>
          <a:noFill/>
        </p:spPr>
        <p:txBody>
          <a:bodyPr wrap="square">
            <a:spAutoFit/>
          </a:bodyPr>
          <a:lstStyle/>
          <a:p>
            <a:r>
              <a:rPr lang="en-GB" sz="3200" dirty="0"/>
              <a:t>Training for healthcare practitioners</a:t>
            </a:r>
            <a:br>
              <a:rPr lang="en-GB" sz="3200" dirty="0"/>
            </a:br>
            <a:r>
              <a:rPr lang="en-GB" sz="3200" dirty="0"/>
              <a:t>January 2023</a:t>
            </a:r>
            <a:endParaRPr lang="en-AU" sz="3200" dirty="0"/>
          </a:p>
        </p:txBody>
      </p:sp>
    </p:spTree>
    <p:extLst>
      <p:ext uri="{BB962C8B-B14F-4D97-AF65-F5344CB8AC3E}">
        <p14:creationId xmlns:p14="http://schemas.microsoft.com/office/powerpoint/2010/main" val="710194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E56EA-BCE5-4C54-A70B-EA01B68730F7}"/>
              </a:ext>
            </a:extLst>
          </p:cNvPr>
          <p:cNvSpPr>
            <a:spLocks noGrp="1"/>
          </p:cNvSpPr>
          <p:nvPr>
            <p:ph type="title"/>
          </p:nvPr>
        </p:nvSpPr>
        <p:spPr>
          <a:xfrm>
            <a:off x="586740" y="365125"/>
            <a:ext cx="10515600" cy="666750"/>
          </a:xfrm>
        </p:spPr>
        <p:txBody>
          <a:bodyPr/>
          <a:lstStyle/>
          <a:p>
            <a:r>
              <a:rPr lang="en-US" b="1" dirty="0"/>
              <a:t>Contraindications and precautions </a:t>
            </a:r>
            <a:endParaRPr lang="en-AU" b="1" dirty="0"/>
          </a:p>
        </p:txBody>
      </p:sp>
      <p:sp>
        <p:nvSpPr>
          <p:cNvPr id="3" name="Content Placeholder 2">
            <a:extLst>
              <a:ext uri="{FF2B5EF4-FFF2-40B4-BE49-F238E27FC236}">
                <a16:creationId xmlns:a16="http://schemas.microsoft.com/office/drawing/2014/main" id="{E8B64F83-6352-4342-996C-CB98BE3DB4CB}"/>
              </a:ext>
            </a:extLst>
          </p:cNvPr>
          <p:cNvSpPr>
            <a:spLocks noGrp="1"/>
          </p:cNvSpPr>
          <p:nvPr>
            <p:ph idx="1"/>
          </p:nvPr>
        </p:nvSpPr>
        <p:spPr/>
        <p:txBody>
          <a:bodyPr/>
          <a:lstStyle/>
          <a:p>
            <a:endParaRPr lang="en-US" dirty="0"/>
          </a:p>
          <a:p>
            <a:endParaRPr lang="en-US" dirty="0"/>
          </a:p>
          <a:p>
            <a:endParaRPr lang="en-US" dirty="0"/>
          </a:p>
          <a:p>
            <a:endParaRPr lang="en-AU" dirty="0"/>
          </a:p>
        </p:txBody>
      </p:sp>
      <p:sp>
        <p:nvSpPr>
          <p:cNvPr id="5" name="TextBox 4">
            <a:extLst>
              <a:ext uri="{FF2B5EF4-FFF2-40B4-BE49-F238E27FC236}">
                <a16:creationId xmlns:a16="http://schemas.microsoft.com/office/drawing/2014/main" id="{0517EBD3-2B7B-4844-9EDA-15E4408E7EE4}"/>
              </a:ext>
            </a:extLst>
          </p:cNvPr>
          <p:cNvSpPr txBox="1"/>
          <p:nvPr/>
        </p:nvSpPr>
        <p:spPr>
          <a:xfrm>
            <a:off x="586740" y="1230757"/>
            <a:ext cx="10633039" cy="3693319"/>
          </a:xfrm>
          <a:prstGeom prst="rect">
            <a:avLst/>
          </a:prstGeom>
          <a:noFill/>
        </p:spPr>
        <p:txBody>
          <a:bodyPr wrap="square">
            <a:spAutoFit/>
          </a:bodyPr>
          <a:lstStyle/>
          <a:p>
            <a:pPr marL="285750" indent="-285750">
              <a:buFont typeface="Arial" panose="020B0604020202020204" pitchFamily="34" charset="0"/>
              <a:buChar char="•"/>
            </a:pPr>
            <a:r>
              <a:rPr lang="en-US" dirty="0"/>
              <a:t>JYNNEOS </a:t>
            </a:r>
            <a:r>
              <a:rPr lang="en-GB" dirty="0"/>
              <a:t>is contraindicated in those who have had a sudden life-threatening allergic reaction to a previous dose of, or to any components of the </a:t>
            </a:r>
            <a:r>
              <a:rPr lang="en-US" dirty="0"/>
              <a:t>JYNNEOS</a:t>
            </a:r>
            <a:r>
              <a:rPr lang="en-GB" dirty="0"/>
              <a:t> vaccine. </a:t>
            </a:r>
          </a:p>
          <a:p>
            <a:pPr marL="285750" indent="-285750">
              <a:buFont typeface="Arial" panose="020B0604020202020204" pitchFamily="34" charset="0"/>
              <a:buChar char="•"/>
            </a:pPr>
            <a:r>
              <a:rPr lang="en-GB" dirty="0"/>
              <a:t>The vaccine contains trometamol, sodium chloride and water for injections.</a:t>
            </a:r>
          </a:p>
          <a:p>
            <a:pPr marL="285750" indent="-285750">
              <a:buFont typeface="Arial" panose="020B0604020202020204" pitchFamily="34" charset="0"/>
              <a:buChar char="•"/>
            </a:pPr>
            <a:r>
              <a:rPr lang="en-GB" dirty="0"/>
              <a:t>It may also contain trace amounts of chicken protein, </a:t>
            </a:r>
            <a:r>
              <a:rPr lang="en-GB" dirty="0" err="1"/>
              <a:t>benzonase</a:t>
            </a:r>
            <a:r>
              <a:rPr lang="en-GB" dirty="0"/>
              <a:t>, gentamicin and ciprofloxacin from the manufacturing process. </a:t>
            </a:r>
          </a:p>
          <a:p>
            <a:pPr marL="285750" indent="-285750">
              <a:buFont typeface="Arial" panose="020B0604020202020204" pitchFamily="34" charset="0"/>
              <a:buChar char="•"/>
            </a:pPr>
            <a:r>
              <a:rPr lang="en-AU" dirty="0"/>
              <a:t>Immunocompromised people, including those receiving immunosuppressive therapy, may have a diminished immune response to JYNNEOS.</a:t>
            </a:r>
          </a:p>
          <a:p>
            <a:pPr marL="285750" indent="-285750">
              <a:buFont typeface="Arial" panose="020B0604020202020204" pitchFamily="34" charset="0"/>
              <a:buChar char="•"/>
            </a:pPr>
            <a:r>
              <a:rPr lang="en-AU" dirty="0"/>
              <a:t>Vaccination with JYNNEOS may not protect all recipients.</a:t>
            </a:r>
            <a:endParaRPr lang="en-GB" dirty="0"/>
          </a:p>
          <a:p>
            <a:pPr marL="285750" indent="-285750">
              <a:buFont typeface="Arial" panose="020B0604020202020204" pitchFamily="34" charset="0"/>
              <a:buChar char="•"/>
            </a:pPr>
            <a:r>
              <a:rPr lang="en-GB" dirty="0"/>
              <a:t>Minor illnesses without fever or systemic symptoms are not valid reasons to postpone immunisation. </a:t>
            </a:r>
          </a:p>
          <a:p>
            <a:pPr marL="285750" indent="-285750">
              <a:buFont typeface="Arial" panose="020B0604020202020204" pitchFamily="34" charset="0"/>
              <a:buChar char="•"/>
            </a:pPr>
            <a:r>
              <a:rPr lang="en-GB" dirty="0"/>
              <a:t>If an individual is acutely unwell, immunisation may be postponed until they have fully recovered.</a:t>
            </a:r>
          </a:p>
          <a:p>
            <a:pPr marL="285750" indent="-285750">
              <a:buFont typeface="Arial" panose="020B0604020202020204" pitchFamily="34" charset="0"/>
              <a:buChar char="•"/>
            </a:pPr>
            <a:r>
              <a:rPr lang="en-GB" dirty="0"/>
              <a:t>This is to avoid confusing the differential diagnosis of any acute illness by wrongly attributing any signs or symptoms to the adverse effects of the vaccine.</a:t>
            </a:r>
          </a:p>
          <a:p>
            <a:pPr marL="285750" indent="-285750">
              <a:buFont typeface="Arial" panose="020B0604020202020204" pitchFamily="34" charset="0"/>
              <a:buChar char="•"/>
            </a:pPr>
            <a:r>
              <a:rPr lang="en-GB" dirty="0"/>
              <a:t>Individuals who are unwell should be assessed to determine whether they are displaying symptoms of </a:t>
            </a:r>
            <a:r>
              <a:rPr lang="en-GB" dirty="0" err="1"/>
              <a:t>mpox</a:t>
            </a:r>
            <a:r>
              <a:rPr lang="en-GB" dirty="0"/>
              <a:t>.</a:t>
            </a:r>
          </a:p>
        </p:txBody>
      </p:sp>
    </p:spTree>
    <p:extLst>
      <p:ext uri="{BB962C8B-B14F-4D97-AF65-F5344CB8AC3E}">
        <p14:creationId xmlns:p14="http://schemas.microsoft.com/office/powerpoint/2010/main" val="1798853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82CF5-4694-4286-974A-AAEA32523B74}"/>
              </a:ext>
            </a:extLst>
          </p:cNvPr>
          <p:cNvSpPr>
            <a:spLocks noGrp="1"/>
          </p:cNvSpPr>
          <p:nvPr>
            <p:ph type="title"/>
          </p:nvPr>
        </p:nvSpPr>
        <p:spPr>
          <a:xfrm>
            <a:off x="556037" y="334490"/>
            <a:ext cx="11306175" cy="523351"/>
          </a:xfrm>
        </p:spPr>
        <p:txBody>
          <a:bodyPr/>
          <a:lstStyle/>
          <a:p>
            <a:r>
              <a:rPr lang="en-US" sz="4200" b="1" dirty="0"/>
              <a:t>Precautions </a:t>
            </a:r>
            <a:endParaRPr lang="en-AU" sz="4200" b="1" dirty="0"/>
          </a:p>
        </p:txBody>
      </p:sp>
      <p:sp>
        <p:nvSpPr>
          <p:cNvPr id="3" name="Content Placeholder 2">
            <a:extLst>
              <a:ext uri="{FF2B5EF4-FFF2-40B4-BE49-F238E27FC236}">
                <a16:creationId xmlns:a16="http://schemas.microsoft.com/office/drawing/2014/main" id="{600D599F-551C-4E8F-BEAF-E4015ADE6357}"/>
              </a:ext>
            </a:extLst>
          </p:cNvPr>
          <p:cNvSpPr>
            <a:spLocks noGrp="1"/>
          </p:cNvSpPr>
          <p:nvPr>
            <p:ph idx="1"/>
          </p:nvPr>
        </p:nvSpPr>
        <p:spPr>
          <a:xfrm>
            <a:off x="640878" y="956137"/>
            <a:ext cx="10501605" cy="4784787"/>
          </a:xfrm>
        </p:spPr>
        <p:txBody>
          <a:bodyPr/>
          <a:lstStyle/>
          <a:p>
            <a:pPr marL="0" indent="0">
              <a:buNone/>
            </a:pPr>
            <a:r>
              <a:rPr lang="en-US" sz="1600" b="1" dirty="0">
                <a:solidFill>
                  <a:schemeClr val="accent2"/>
                </a:solidFill>
                <a:latin typeface="Calibri" panose="020F0502020204030204" pitchFamily="34" charset="0"/>
                <a:ea typeface="+mj-ea"/>
                <a:cs typeface="+mj-cs"/>
              </a:rPr>
              <a:t>Children </a:t>
            </a:r>
          </a:p>
          <a:p>
            <a:r>
              <a:rPr lang="en-AU" sz="1600" dirty="0">
                <a:latin typeface="Calibri" panose="020F0502020204030204" pitchFamily="34" charset="0"/>
              </a:rPr>
              <a:t>JYNNEOS has not been formally studied in children aged under 18 years. </a:t>
            </a:r>
          </a:p>
          <a:p>
            <a:r>
              <a:rPr lang="en-AU" sz="1600" dirty="0">
                <a:latin typeface="Calibri" panose="020F0502020204030204" pitchFamily="34" charset="0"/>
              </a:rPr>
              <a:t>The Australian Technical Advisory Group on Immunisation (ATAGI) advises that vaccination with JYNNEOS in children can be considered, especially for individuals in high-risk groups aged 16 years and older, after discussing the benefits and the potential harms of vaccination with their immunisation provider. </a:t>
            </a:r>
            <a:endParaRPr lang="en-US" sz="1600" dirty="0">
              <a:latin typeface="Calibri" panose="020F0502020204030204" pitchFamily="34" charset="0"/>
            </a:endParaRPr>
          </a:p>
          <a:p>
            <a:pPr marL="0" indent="0">
              <a:buNone/>
            </a:pPr>
            <a:r>
              <a:rPr lang="en-US" sz="1600" b="1" dirty="0">
                <a:solidFill>
                  <a:schemeClr val="accent2"/>
                </a:solidFill>
                <a:latin typeface="Calibri" panose="020F0502020204030204" pitchFamily="34" charset="0"/>
                <a:ea typeface="+mj-ea"/>
                <a:cs typeface="+mj-cs"/>
              </a:rPr>
              <a:t>Pregnancy / breastfeeding </a:t>
            </a:r>
          </a:p>
          <a:p>
            <a:r>
              <a:rPr lang="en-US" sz="1600" dirty="0">
                <a:latin typeface="Calibri" panose="020F0502020204030204" pitchFamily="34" charset="0"/>
              </a:rPr>
              <a:t>JYNNEOS is not contraindicated for people who are pregnant or breastfeeding, however, these people </a:t>
            </a:r>
            <a:r>
              <a:rPr lang="en-AU" sz="1600" dirty="0">
                <a:latin typeface="Calibri" panose="020F0502020204030204" pitchFamily="34" charset="0"/>
              </a:rPr>
              <a:t>should discuss the benefits and risks with a doctor prior to vaccination.</a:t>
            </a:r>
            <a:endParaRPr lang="en-US" sz="1600" dirty="0">
              <a:latin typeface="Calibri" panose="020F0502020204030204" pitchFamily="34" charset="0"/>
            </a:endParaRPr>
          </a:p>
          <a:p>
            <a:pPr marL="0" indent="0">
              <a:buNone/>
            </a:pPr>
            <a:r>
              <a:rPr lang="en-US" sz="1600" b="1" dirty="0">
                <a:solidFill>
                  <a:schemeClr val="accent2"/>
                </a:solidFill>
                <a:latin typeface="Calibri" panose="020F0502020204030204" pitchFamily="34" charset="0"/>
                <a:ea typeface="+mj-ea"/>
                <a:cs typeface="+mj-cs"/>
              </a:rPr>
              <a:t>Atopic dermatitis</a:t>
            </a:r>
            <a:r>
              <a:rPr lang="en-US" sz="1600" dirty="0">
                <a:latin typeface="Calibri" panose="020F0502020204030204" pitchFamily="34" charset="0"/>
              </a:rPr>
              <a:t> </a:t>
            </a:r>
          </a:p>
          <a:p>
            <a:r>
              <a:rPr lang="en-AU" sz="1600" dirty="0">
                <a:latin typeface="Calibri" panose="020F0502020204030204" pitchFamily="34" charset="0"/>
              </a:rPr>
              <a:t>People with atopic dermatitis are known to have developed more site-associated reactions and generalised symptoms following </a:t>
            </a:r>
            <a:r>
              <a:rPr lang="en-US" sz="1600" dirty="0">
                <a:latin typeface="Calibri" panose="020F0502020204030204" pitchFamily="34" charset="0"/>
              </a:rPr>
              <a:t>JYNNEOS </a:t>
            </a:r>
            <a:r>
              <a:rPr lang="en-AU" sz="1600" dirty="0">
                <a:latin typeface="Calibri" panose="020F0502020204030204" pitchFamily="34" charset="0"/>
              </a:rPr>
              <a:t>vaccination. </a:t>
            </a:r>
            <a:endParaRPr lang="en-US" sz="1600" dirty="0">
              <a:latin typeface="Calibri" panose="020F0502020204030204" pitchFamily="34" charset="0"/>
            </a:endParaRPr>
          </a:p>
          <a:p>
            <a:r>
              <a:rPr lang="en-AU" sz="1600" dirty="0">
                <a:latin typeface="Calibri" panose="020F0502020204030204" pitchFamily="34" charset="0"/>
              </a:rPr>
              <a:t>People with atopic dermatitis need to have an individual risk assessment before being offered vaccination to assess the risk from exposure, the risk of side effects from vaccination and the potential use of alternative preventive interventions. </a:t>
            </a:r>
            <a:endParaRPr lang="en-US" sz="1600" dirty="0">
              <a:latin typeface="Calibri" panose="020F0502020204030204" pitchFamily="34" charset="0"/>
            </a:endParaRPr>
          </a:p>
          <a:p>
            <a:pPr marL="0" indent="0">
              <a:buNone/>
            </a:pPr>
            <a:r>
              <a:rPr lang="en-US" sz="1600" b="1" dirty="0">
                <a:solidFill>
                  <a:schemeClr val="accent2"/>
                </a:solidFill>
                <a:latin typeface="Calibri" panose="020F0502020204030204" pitchFamily="34" charset="0"/>
                <a:ea typeface="+mj-ea"/>
                <a:cs typeface="+mj-cs"/>
              </a:rPr>
              <a:t>Immunosuppression</a:t>
            </a:r>
            <a:r>
              <a:rPr lang="en-US" sz="1600" dirty="0">
                <a:latin typeface="Calibri" panose="020F0502020204030204" pitchFamily="34" charset="0"/>
              </a:rPr>
              <a:t> </a:t>
            </a:r>
          </a:p>
          <a:p>
            <a:r>
              <a:rPr lang="en-AU" sz="1600" dirty="0">
                <a:latin typeface="Calibri" panose="020F0502020204030204" pitchFamily="34" charset="0"/>
              </a:rPr>
              <a:t>JYNNEOS is not contraindicated for people who are immunosuppressed. </a:t>
            </a:r>
            <a:r>
              <a:rPr lang="en-US" sz="1600" dirty="0">
                <a:latin typeface="Calibri" panose="020F0502020204030204" pitchFamily="34" charset="0"/>
              </a:rPr>
              <a:t> </a:t>
            </a:r>
          </a:p>
          <a:p>
            <a:r>
              <a:rPr lang="en-US" sz="1600" dirty="0">
                <a:latin typeface="Calibri" panose="020F0502020204030204" pitchFamily="34" charset="0"/>
              </a:rPr>
              <a:t>JYNNEOS </a:t>
            </a:r>
            <a:r>
              <a:rPr lang="en-AU" sz="1600" dirty="0">
                <a:latin typeface="Calibri" panose="020F0502020204030204" pitchFamily="34" charset="0"/>
              </a:rPr>
              <a:t>has been demonstrated to be safe in people with HIV infection.</a:t>
            </a:r>
            <a:endParaRPr lang="en-US" sz="1600" dirty="0">
              <a:latin typeface="Calibri" panose="020F0502020204030204" pitchFamily="34" charset="0"/>
            </a:endParaRPr>
          </a:p>
          <a:p>
            <a:pPr marL="0" indent="0">
              <a:buNone/>
            </a:pPr>
            <a:endParaRPr lang="en-US" sz="1800" dirty="0">
              <a:latin typeface="Calibri" panose="020F0502020204030204" pitchFamily="34" charset="0"/>
            </a:endParaRPr>
          </a:p>
        </p:txBody>
      </p:sp>
    </p:spTree>
    <p:extLst>
      <p:ext uri="{BB962C8B-B14F-4D97-AF65-F5344CB8AC3E}">
        <p14:creationId xmlns:p14="http://schemas.microsoft.com/office/powerpoint/2010/main" val="877028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E56EA-BCE5-4C54-A70B-EA01B68730F7}"/>
              </a:ext>
            </a:extLst>
          </p:cNvPr>
          <p:cNvSpPr>
            <a:spLocks noGrp="1"/>
          </p:cNvSpPr>
          <p:nvPr>
            <p:ph type="title"/>
          </p:nvPr>
        </p:nvSpPr>
        <p:spPr>
          <a:xfrm>
            <a:off x="442909" y="365125"/>
            <a:ext cx="11306175" cy="1325563"/>
          </a:xfrm>
        </p:spPr>
        <p:txBody>
          <a:bodyPr/>
          <a:lstStyle/>
          <a:p>
            <a:r>
              <a:rPr lang="en-US" sz="4200" b="1" dirty="0"/>
              <a:t>JYNNEOS</a:t>
            </a:r>
            <a:r>
              <a:rPr lang="en-GB" sz="4200" b="1" dirty="0"/>
              <a:t>: delayed vaccination and administration with, before or after other vaccines</a:t>
            </a:r>
            <a:endParaRPr lang="en-AU" sz="4200" b="1" dirty="0"/>
          </a:p>
        </p:txBody>
      </p:sp>
      <p:sp>
        <p:nvSpPr>
          <p:cNvPr id="3" name="Content Placeholder 2">
            <a:extLst>
              <a:ext uri="{FF2B5EF4-FFF2-40B4-BE49-F238E27FC236}">
                <a16:creationId xmlns:a16="http://schemas.microsoft.com/office/drawing/2014/main" id="{E8B64F83-6352-4342-996C-CB98BE3DB4CB}"/>
              </a:ext>
            </a:extLst>
          </p:cNvPr>
          <p:cNvSpPr>
            <a:spLocks noGrp="1"/>
          </p:cNvSpPr>
          <p:nvPr>
            <p:ph idx="1"/>
          </p:nvPr>
        </p:nvSpPr>
        <p:spPr/>
        <p:txBody>
          <a:bodyPr/>
          <a:lstStyle/>
          <a:p>
            <a:endParaRPr lang="en-US" dirty="0"/>
          </a:p>
          <a:p>
            <a:endParaRPr lang="en-US" dirty="0"/>
          </a:p>
          <a:p>
            <a:endParaRPr lang="en-US" dirty="0"/>
          </a:p>
          <a:p>
            <a:endParaRPr lang="en-AU" dirty="0"/>
          </a:p>
        </p:txBody>
      </p:sp>
      <p:sp>
        <p:nvSpPr>
          <p:cNvPr id="5" name="TextBox 4">
            <a:extLst>
              <a:ext uri="{FF2B5EF4-FFF2-40B4-BE49-F238E27FC236}">
                <a16:creationId xmlns:a16="http://schemas.microsoft.com/office/drawing/2014/main" id="{7BA3939E-F46F-44C5-8D63-2BF473E21643}"/>
              </a:ext>
            </a:extLst>
          </p:cNvPr>
          <p:cNvSpPr txBox="1"/>
          <p:nvPr/>
        </p:nvSpPr>
        <p:spPr>
          <a:xfrm>
            <a:off x="442909" y="1757194"/>
            <a:ext cx="10910885" cy="3693319"/>
          </a:xfrm>
          <a:prstGeom prst="rect">
            <a:avLst/>
          </a:prstGeom>
          <a:noFill/>
        </p:spPr>
        <p:txBody>
          <a:bodyPr wrap="square">
            <a:spAutoFit/>
          </a:bodyPr>
          <a:lstStyle/>
          <a:p>
            <a:pPr marL="285750" indent="-285750">
              <a:buFont typeface="Arial" panose="020B0604020202020204" pitchFamily="34" charset="0"/>
              <a:buChar char="•"/>
            </a:pPr>
            <a:r>
              <a:rPr lang="en-GB" dirty="0"/>
              <a:t>I</a:t>
            </a:r>
            <a:r>
              <a:rPr lang="en-GB" dirty="0">
                <a:latin typeface="+mn-lt"/>
              </a:rPr>
              <a:t>f the </a:t>
            </a:r>
            <a:r>
              <a:rPr lang="en-GB" dirty="0"/>
              <a:t>JYNNEOS</a:t>
            </a:r>
            <a:r>
              <a:rPr lang="en-GB" dirty="0">
                <a:latin typeface="+mn-lt"/>
              </a:rPr>
              <a:t> course is interrupted or delayed, it should be resumed using </a:t>
            </a:r>
            <a:r>
              <a:rPr lang="en-GB" dirty="0"/>
              <a:t>JYNNEOS</a:t>
            </a:r>
            <a:r>
              <a:rPr lang="en-GB" dirty="0">
                <a:latin typeface="+mn-lt"/>
              </a:rPr>
              <a:t> vaccine but the first dose does not need to be repeated.</a:t>
            </a:r>
          </a:p>
          <a:p>
            <a:pPr marL="285750" indent="-285750">
              <a:buFont typeface="Arial" panose="020B0604020202020204" pitchFamily="34" charset="0"/>
              <a:buChar char="•"/>
            </a:pPr>
            <a:r>
              <a:rPr lang="en-AU" dirty="0"/>
              <a:t>JYNNEOS may be given concomitantly with other vaccines. </a:t>
            </a:r>
          </a:p>
          <a:p>
            <a:pPr marL="285750" indent="-285750">
              <a:buFont typeface="Arial" panose="020B0604020202020204" pitchFamily="34" charset="0"/>
              <a:buChar char="•"/>
            </a:pPr>
            <a:r>
              <a:rPr lang="en-GB" dirty="0">
                <a:solidFill>
                  <a:srgbClr val="000000"/>
                </a:solidFill>
              </a:rPr>
              <a:t>There is no evidence of any safety concerns from giving other vaccines at the same time as the </a:t>
            </a:r>
            <a:r>
              <a:rPr lang="en-GB" dirty="0"/>
              <a:t>JYNNEOS </a:t>
            </a:r>
            <a:r>
              <a:rPr lang="en-GB" dirty="0">
                <a:solidFill>
                  <a:srgbClr val="000000"/>
                </a:solidFill>
              </a:rPr>
              <a:t>vaccine, </a:t>
            </a:r>
            <a:r>
              <a:rPr lang="en-GB" b="1" dirty="0">
                <a:solidFill>
                  <a:srgbClr val="000000"/>
                </a:solidFill>
              </a:rPr>
              <a:t>although it may make the attribution of any adverse events more difficult.</a:t>
            </a:r>
          </a:p>
          <a:p>
            <a:pPr marL="285750" indent="-285750">
              <a:buFont typeface="Arial" panose="020B0604020202020204" pitchFamily="34" charset="0"/>
              <a:buChar char="•"/>
            </a:pPr>
            <a:r>
              <a:rPr lang="en-AU" dirty="0"/>
              <a:t>Whether JYNNEOS is associated with a risk of myocarditis is uncertain. For </a:t>
            </a:r>
            <a:r>
              <a:rPr lang="en-GB" dirty="0"/>
              <a:t>pre-exposure prophylaxis </a:t>
            </a:r>
            <a:r>
              <a:rPr lang="en-AU" dirty="0"/>
              <a:t>purposes only, spacing JYNNEOS and an mRNA COVID-19 vaccine apart by several weeks may be considered for people with increased risk of myocarditis and/or pericarditis following an mRNA COVID-19 vaccine, (e.g. young adult males).</a:t>
            </a:r>
          </a:p>
          <a:p>
            <a:pPr marL="285750" indent="-285750">
              <a:buFont typeface="Arial" panose="020B0604020202020204" pitchFamily="34" charset="0"/>
              <a:buChar char="•"/>
            </a:pPr>
            <a:r>
              <a:rPr lang="en-GB" dirty="0"/>
              <a:t>W</a:t>
            </a:r>
            <a:r>
              <a:rPr lang="en-GB" dirty="0">
                <a:latin typeface="+mn-lt"/>
              </a:rPr>
              <a:t>here individuals in an eligible cohort present having recently received one or more inactivated or another live vaccine, </a:t>
            </a:r>
            <a:r>
              <a:rPr lang="en-GB" dirty="0"/>
              <a:t>JYNNEOS </a:t>
            </a:r>
            <a:r>
              <a:rPr lang="en-GB" dirty="0">
                <a:latin typeface="+mn-lt"/>
              </a:rPr>
              <a:t>vaccination should still be given.</a:t>
            </a:r>
          </a:p>
          <a:p>
            <a:pPr marL="285750" indent="-285750">
              <a:buFont typeface="Arial" panose="020B0604020202020204" pitchFamily="34" charset="0"/>
              <a:buChar char="•"/>
            </a:pPr>
            <a:r>
              <a:rPr lang="en-GB" dirty="0"/>
              <a:t>I</a:t>
            </a:r>
            <a:r>
              <a:rPr lang="en-GB" dirty="0">
                <a:latin typeface="+mn-lt"/>
              </a:rPr>
              <a:t>t is generally better for vaccination to proceed to avoid any further delay in protection and to avoid the risk of the individual not returning for a later appointment.</a:t>
            </a:r>
          </a:p>
        </p:txBody>
      </p:sp>
    </p:spTree>
    <p:extLst>
      <p:ext uri="{BB962C8B-B14F-4D97-AF65-F5344CB8AC3E}">
        <p14:creationId xmlns:p14="http://schemas.microsoft.com/office/powerpoint/2010/main" val="1409381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E56EA-BCE5-4C54-A70B-EA01B68730F7}"/>
              </a:ext>
            </a:extLst>
          </p:cNvPr>
          <p:cNvSpPr>
            <a:spLocks noGrp="1"/>
          </p:cNvSpPr>
          <p:nvPr>
            <p:ph type="title"/>
          </p:nvPr>
        </p:nvSpPr>
        <p:spPr>
          <a:xfrm>
            <a:off x="570247" y="506527"/>
            <a:ext cx="10515600" cy="615263"/>
          </a:xfrm>
        </p:spPr>
        <p:txBody>
          <a:bodyPr/>
          <a:lstStyle/>
          <a:p>
            <a:r>
              <a:rPr lang="en-GB" b="1" dirty="0">
                <a:solidFill>
                  <a:schemeClr val="accent2"/>
                </a:solidFill>
              </a:rPr>
              <a:t>Training requirements for vaccinators</a:t>
            </a:r>
            <a:endParaRPr lang="en-AU" dirty="0"/>
          </a:p>
        </p:txBody>
      </p:sp>
      <p:sp>
        <p:nvSpPr>
          <p:cNvPr id="3" name="Content Placeholder 2">
            <a:extLst>
              <a:ext uri="{FF2B5EF4-FFF2-40B4-BE49-F238E27FC236}">
                <a16:creationId xmlns:a16="http://schemas.microsoft.com/office/drawing/2014/main" id="{E8B64F83-6352-4342-996C-CB98BE3DB4CB}"/>
              </a:ext>
            </a:extLst>
          </p:cNvPr>
          <p:cNvSpPr>
            <a:spLocks noGrp="1"/>
          </p:cNvSpPr>
          <p:nvPr>
            <p:ph idx="1"/>
          </p:nvPr>
        </p:nvSpPr>
        <p:spPr>
          <a:xfrm>
            <a:off x="655088" y="1230757"/>
            <a:ext cx="10119749" cy="3967566"/>
          </a:xfrm>
        </p:spPr>
        <p:txBody>
          <a:bodyPr vert="horz" lIns="0" tIns="0" rIns="0" bIns="0" rtlCol="0" anchor="t">
            <a:noAutofit/>
          </a:bodyPr>
          <a:lstStyle/>
          <a:p>
            <a:pPr marL="0" indent="0">
              <a:buNone/>
            </a:pPr>
            <a:r>
              <a:rPr lang="en-US" sz="1800" dirty="0"/>
              <a:t>As per </a:t>
            </a:r>
            <a:r>
              <a:rPr lang="en-US" sz="1800" dirty="0">
                <a:hlinkClick r:id="rId2"/>
              </a:rPr>
              <a:t>NSW Health: </a:t>
            </a:r>
            <a:r>
              <a:rPr lang="en-US" sz="1800" dirty="0" err="1">
                <a:hlinkClick r:id="rId2"/>
              </a:rPr>
              <a:t>Mpox</a:t>
            </a:r>
            <a:r>
              <a:rPr lang="en-US" sz="1800" dirty="0">
                <a:hlinkClick r:id="rId2"/>
              </a:rPr>
              <a:t> statewide protocol for the supply and administration of JYNNEOS vaccine</a:t>
            </a:r>
            <a:r>
              <a:rPr lang="en-US" sz="1800" dirty="0"/>
              <a:t>:</a:t>
            </a:r>
            <a:endParaRPr lang="en-US" sz="1800" dirty="0">
              <a:cs typeface="Calibri"/>
            </a:endParaRPr>
          </a:p>
          <a:p>
            <a:pPr lvl="1"/>
            <a:r>
              <a:rPr lang="en-US" sz="1800" dirty="0"/>
              <a:t>Vaccine to be administered by </a:t>
            </a:r>
            <a:r>
              <a:rPr lang="en-US" sz="1800" dirty="0" err="1"/>
              <a:t>authorised</a:t>
            </a:r>
            <a:r>
              <a:rPr lang="en-US" sz="1800" dirty="0"/>
              <a:t> health practitioners.</a:t>
            </a:r>
            <a:endParaRPr lang="en-US" sz="1800" dirty="0">
              <a:cs typeface="Calibri"/>
            </a:endParaRPr>
          </a:p>
          <a:p>
            <a:pPr lvl="1"/>
            <a:r>
              <a:rPr lang="en-US" sz="1800" dirty="0"/>
              <a:t>Registered nurses and medical practitioners must:</a:t>
            </a:r>
            <a:endParaRPr lang="en-US" sz="1800" dirty="0">
              <a:cs typeface="Calibri"/>
            </a:endParaRPr>
          </a:p>
          <a:p>
            <a:pPr lvl="2"/>
            <a:r>
              <a:rPr lang="en-AU" sz="1800" dirty="0"/>
              <a:t>have read and understood this module</a:t>
            </a:r>
            <a:endParaRPr lang="en-AU" sz="1800" dirty="0">
              <a:cs typeface="Calibri"/>
            </a:endParaRPr>
          </a:p>
          <a:p>
            <a:pPr lvl="2"/>
            <a:r>
              <a:rPr lang="en-AU" sz="1800" dirty="0"/>
              <a:t>have current cardio-pulmonary resuscitation (Basic Life Support) competency</a:t>
            </a:r>
            <a:endParaRPr lang="en-AU" sz="1800" dirty="0">
              <a:cs typeface="Calibri"/>
            </a:endParaRPr>
          </a:p>
          <a:p>
            <a:pPr lvl="2"/>
            <a:r>
              <a:rPr lang="en-AU" sz="1800" dirty="0"/>
              <a:t>have received prior training to recognise and manage anaphylaxis including the use of adrenaline (epinephrine)</a:t>
            </a:r>
            <a:endParaRPr lang="en-AU" sz="1800" dirty="0">
              <a:cs typeface="Calibri"/>
            </a:endParaRPr>
          </a:p>
          <a:p>
            <a:pPr lvl="2"/>
            <a:r>
              <a:rPr lang="en-AU" sz="1800" dirty="0"/>
              <a:t>remain up to date on any new advice from the Australian Technical Advisory Group on Immunisation (ATAGI) or Therapeutic Goods Administration (TGA) regarding additional precautions or consent requirements</a:t>
            </a:r>
            <a:endParaRPr lang="en-AU" sz="1800" dirty="0">
              <a:cs typeface="Calibri"/>
            </a:endParaRPr>
          </a:p>
          <a:p>
            <a:pPr lvl="2"/>
            <a:r>
              <a:rPr lang="en-US" sz="1800" dirty="0"/>
              <a:t>practice in accordance with any local conditions</a:t>
            </a:r>
            <a:endParaRPr lang="en-US" sz="1800" dirty="0">
              <a:cs typeface="Calibri"/>
            </a:endParaRPr>
          </a:p>
          <a:p>
            <a:pPr lvl="2"/>
            <a:r>
              <a:rPr lang="en-US" sz="1800" dirty="0"/>
              <a:t>ensure appropriate records are retained.</a:t>
            </a:r>
            <a:endParaRPr lang="en-AU" sz="1800" dirty="0"/>
          </a:p>
          <a:p>
            <a:endParaRPr lang="en-US" dirty="0"/>
          </a:p>
          <a:p>
            <a:endParaRPr lang="en-AU" dirty="0"/>
          </a:p>
        </p:txBody>
      </p:sp>
    </p:spTree>
    <p:extLst>
      <p:ext uri="{BB962C8B-B14F-4D97-AF65-F5344CB8AC3E}">
        <p14:creationId xmlns:p14="http://schemas.microsoft.com/office/powerpoint/2010/main" val="4066114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E56EA-BCE5-4C54-A70B-EA01B68730F7}"/>
              </a:ext>
            </a:extLst>
          </p:cNvPr>
          <p:cNvSpPr>
            <a:spLocks noGrp="1"/>
          </p:cNvSpPr>
          <p:nvPr>
            <p:ph type="title"/>
          </p:nvPr>
        </p:nvSpPr>
        <p:spPr>
          <a:xfrm>
            <a:off x="584317" y="433633"/>
            <a:ext cx="10515600" cy="769925"/>
          </a:xfrm>
        </p:spPr>
        <p:txBody>
          <a:bodyPr/>
          <a:lstStyle/>
          <a:p>
            <a:r>
              <a:rPr lang="en-US" b="1" dirty="0">
                <a:solidFill>
                  <a:schemeClr val="accent2"/>
                </a:solidFill>
              </a:rPr>
              <a:t>Section 18A exemption</a:t>
            </a:r>
            <a:endParaRPr lang="en-AU" dirty="0"/>
          </a:p>
        </p:txBody>
      </p:sp>
      <p:sp>
        <p:nvSpPr>
          <p:cNvPr id="3" name="Content Placeholder 2">
            <a:extLst>
              <a:ext uri="{FF2B5EF4-FFF2-40B4-BE49-F238E27FC236}">
                <a16:creationId xmlns:a16="http://schemas.microsoft.com/office/drawing/2014/main" id="{E8B64F83-6352-4342-996C-CB98BE3DB4CB}"/>
              </a:ext>
            </a:extLst>
          </p:cNvPr>
          <p:cNvSpPr>
            <a:spLocks noGrp="1"/>
          </p:cNvSpPr>
          <p:nvPr>
            <p:ph idx="1"/>
          </p:nvPr>
        </p:nvSpPr>
        <p:spPr>
          <a:xfrm>
            <a:off x="678585" y="1326107"/>
            <a:ext cx="10515595" cy="3302454"/>
          </a:xfrm>
        </p:spPr>
        <p:txBody>
          <a:bodyPr/>
          <a:lstStyle/>
          <a:p>
            <a:pPr marL="0" indent="0">
              <a:buNone/>
            </a:pPr>
            <a:r>
              <a:rPr lang="en-US" sz="2000" dirty="0"/>
              <a:t>JYNNEOS vaccine is not TGA approved.</a:t>
            </a:r>
          </a:p>
          <a:p>
            <a:r>
              <a:rPr lang="en-US" sz="2000" b="1" dirty="0"/>
              <a:t>Section 18A </a:t>
            </a:r>
            <a:r>
              <a:rPr lang="en-US" sz="2000" dirty="0"/>
              <a:t>Therapeutic Goods Act 1989</a:t>
            </a:r>
          </a:p>
          <a:p>
            <a:pPr lvl="1"/>
            <a:r>
              <a:rPr lang="en-AU" sz="2000" dirty="0"/>
              <a:t>Therapeutic Goods (Medicines-MVA-BN) (Emergency) </a:t>
            </a:r>
            <a:r>
              <a:rPr lang="en-AU" sz="2000" b="1" dirty="0"/>
              <a:t>Exemption </a:t>
            </a:r>
            <a:r>
              <a:rPr lang="en-AU" sz="2000" dirty="0"/>
              <a:t>(no. 2) 2022 (until 2030)</a:t>
            </a:r>
          </a:p>
          <a:p>
            <a:pPr lvl="1"/>
            <a:r>
              <a:rPr lang="en-AU" sz="2000" dirty="0"/>
              <a:t>Specific to: MVA-BN a modified vaccinia Ankara virus, also known as </a:t>
            </a:r>
            <a:r>
              <a:rPr lang="en-AU" sz="2000" dirty="0" err="1"/>
              <a:t>Imvanex</a:t>
            </a:r>
            <a:r>
              <a:rPr lang="en-AU" sz="2000" dirty="0"/>
              <a:t>, </a:t>
            </a:r>
            <a:r>
              <a:rPr lang="en-AU" sz="2000" dirty="0" err="1"/>
              <a:t>Imvamune</a:t>
            </a:r>
            <a:r>
              <a:rPr lang="en-AU" sz="2000" dirty="0"/>
              <a:t> and JYNNEOS</a:t>
            </a:r>
          </a:p>
          <a:p>
            <a:pPr lvl="1"/>
            <a:r>
              <a:rPr lang="en-AU" sz="2000" dirty="0"/>
              <a:t>Applicable to the National Stockpile (NMS goods), and for CHOs (CHO goods).</a:t>
            </a:r>
          </a:p>
          <a:p>
            <a:r>
              <a:rPr lang="en-AU" sz="2000" dirty="0"/>
              <a:t>Currently, no available information in Australian Immunisation Handbook.</a:t>
            </a:r>
          </a:p>
          <a:p>
            <a:r>
              <a:rPr lang="en-GB" sz="2000" dirty="0"/>
              <a:t>In NSW, vaccination can only proceed according </a:t>
            </a:r>
            <a:r>
              <a:rPr lang="en-US" sz="2000" dirty="0">
                <a:hlinkClick r:id="rId3"/>
              </a:rPr>
              <a:t>NSW Health: </a:t>
            </a:r>
            <a:r>
              <a:rPr lang="en-US" sz="2000" dirty="0" err="1">
                <a:hlinkClick r:id="rId3"/>
              </a:rPr>
              <a:t>Mpox</a:t>
            </a:r>
            <a:r>
              <a:rPr lang="en-US" sz="2000" dirty="0">
                <a:hlinkClick r:id="rId3"/>
              </a:rPr>
              <a:t> statewide protocol for the supply and administration of JYNNEOS vaccine</a:t>
            </a:r>
            <a:r>
              <a:rPr lang="en-US" sz="2000" dirty="0"/>
              <a:t>.</a:t>
            </a:r>
            <a:endParaRPr lang="en-AU" dirty="0"/>
          </a:p>
        </p:txBody>
      </p:sp>
    </p:spTree>
    <p:extLst>
      <p:ext uri="{BB962C8B-B14F-4D97-AF65-F5344CB8AC3E}">
        <p14:creationId xmlns:p14="http://schemas.microsoft.com/office/powerpoint/2010/main" val="386149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E56EA-BCE5-4C54-A70B-EA01B68730F7}"/>
              </a:ext>
            </a:extLst>
          </p:cNvPr>
          <p:cNvSpPr>
            <a:spLocks noGrp="1"/>
          </p:cNvSpPr>
          <p:nvPr>
            <p:ph type="title"/>
          </p:nvPr>
        </p:nvSpPr>
        <p:spPr>
          <a:xfrm>
            <a:off x="541020" y="365969"/>
            <a:ext cx="9837891" cy="665907"/>
          </a:xfrm>
        </p:spPr>
        <p:txBody>
          <a:bodyPr/>
          <a:lstStyle/>
          <a:p>
            <a:r>
              <a:rPr lang="en-US" sz="3600" b="1" dirty="0"/>
              <a:t>Vaccine recommendations: Pre-exposure prophylaxis </a:t>
            </a:r>
            <a:endParaRPr lang="en-AU" sz="3600" b="1" dirty="0"/>
          </a:p>
        </p:txBody>
      </p:sp>
      <p:sp>
        <p:nvSpPr>
          <p:cNvPr id="3" name="Content Placeholder 2">
            <a:extLst>
              <a:ext uri="{FF2B5EF4-FFF2-40B4-BE49-F238E27FC236}">
                <a16:creationId xmlns:a16="http://schemas.microsoft.com/office/drawing/2014/main" id="{E8B64F83-6352-4342-996C-CB98BE3DB4CB}"/>
              </a:ext>
            </a:extLst>
          </p:cNvPr>
          <p:cNvSpPr>
            <a:spLocks noGrp="1"/>
          </p:cNvSpPr>
          <p:nvPr>
            <p:ph idx="1"/>
          </p:nvPr>
        </p:nvSpPr>
        <p:spPr>
          <a:xfrm>
            <a:off x="442915" y="1581373"/>
            <a:ext cx="11306175" cy="4244751"/>
          </a:xfrm>
        </p:spPr>
        <p:txBody>
          <a:bodyPr/>
          <a:lstStyle/>
          <a:p>
            <a:endParaRPr lang="en-US" dirty="0"/>
          </a:p>
          <a:p>
            <a:endParaRPr lang="en-US" dirty="0"/>
          </a:p>
          <a:p>
            <a:endParaRPr lang="en-US" dirty="0"/>
          </a:p>
          <a:p>
            <a:endParaRPr lang="en-AU" dirty="0"/>
          </a:p>
        </p:txBody>
      </p:sp>
      <p:sp>
        <p:nvSpPr>
          <p:cNvPr id="5" name="TextBox 4">
            <a:extLst>
              <a:ext uri="{FF2B5EF4-FFF2-40B4-BE49-F238E27FC236}">
                <a16:creationId xmlns:a16="http://schemas.microsoft.com/office/drawing/2014/main" id="{706A1E9E-ACCC-46FF-AD85-7D3545CBDFA1}"/>
              </a:ext>
            </a:extLst>
          </p:cNvPr>
          <p:cNvSpPr txBox="1"/>
          <p:nvPr/>
        </p:nvSpPr>
        <p:spPr>
          <a:xfrm>
            <a:off x="541019" y="1031876"/>
            <a:ext cx="9979293" cy="3477875"/>
          </a:xfrm>
          <a:prstGeom prst="rect">
            <a:avLst/>
          </a:prstGeom>
          <a:noFill/>
        </p:spPr>
        <p:txBody>
          <a:bodyPr wrap="square" lIns="91440" tIns="45720" rIns="91440" bIns="45720" anchor="t">
            <a:spAutoFit/>
          </a:bodyPr>
          <a:lstStyle/>
          <a:p>
            <a:pPr marL="285750" indent="-285750">
              <a:buFont typeface="Arial" panose="020B0604020202020204" pitchFamily="34" charset="0"/>
              <a:buChar char="•"/>
            </a:pPr>
            <a:r>
              <a:rPr lang="en-GB" dirty="0"/>
              <a:t>The complete pre-exposure vaccine course with JYNNEOS in immunocompetent individuals is 2 doses given at least 28 days apart. </a:t>
            </a:r>
            <a:endParaRPr lang="en-GB" dirty="0">
              <a:cs typeface="Calibri"/>
            </a:endParaRPr>
          </a:p>
          <a:p>
            <a:pPr marL="285750" indent="-285750">
              <a:buFont typeface="Arial" panose="020B0604020202020204" pitchFamily="34" charset="0"/>
              <a:buChar char="•"/>
            </a:pPr>
            <a:r>
              <a:rPr lang="en-GB" dirty="0"/>
              <a:t>For individuals with a history of receiving a single dose of a live smallpox vaccine, a single dose of JYNNEOS is recommended.</a:t>
            </a:r>
            <a:endParaRPr lang="en-GB" dirty="0">
              <a:cs typeface="Calibri"/>
            </a:endParaRPr>
          </a:p>
          <a:p>
            <a:pPr marL="285750" indent="-285750">
              <a:buFont typeface="Arial" panose="020B0604020202020204" pitchFamily="34" charset="0"/>
              <a:buChar char="•"/>
            </a:pPr>
            <a:r>
              <a:rPr lang="en-GB" dirty="0"/>
              <a:t>Live vaccine was only used up to the 1970s, so vaccinated individuals will at least 45 years or older, and should have a distinctive scar (which normally looks like a circular dent in the left upper arm). Australian estimates: those born prior to 1980- approx. 30% (mostly immigrants) have been vaccinated against smallpox. </a:t>
            </a:r>
          </a:p>
          <a:p>
            <a:pPr marL="285750" indent="-285750">
              <a:buFont typeface="Arial" panose="020B0604020202020204" pitchFamily="34" charset="0"/>
              <a:buChar char="•"/>
            </a:pPr>
            <a:r>
              <a:rPr lang="en-GB" b="0" i="0" u="none" strike="noStrike" baseline="0" dirty="0">
                <a:solidFill>
                  <a:srgbClr val="000000"/>
                </a:solidFill>
                <a:latin typeface="+mn-lt"/>
              </a:rPr>
              <a:t>The initial priority is to deliver first doses to as many GBMSM in the highest risk group as possible. Subject to the evolving epidemiology, a second dose may be advised around 2 to 3 months later to provide longer lasting protection.</a:t>
            </a:r>
          </a:p>
          <a:p>
            <a:pPr marL="285750" indent="-285750">
              <a:buFont typeface="Arial" panose="020B0604020202020204" pitchFamily="34" charset="0"/>
              <a:buChar char="•"/>
            </a:pPr>
            <a:endParaRPr lang="en-GB" sz="2200" dirty="0">
              <a:highlight>
                <a:srgbClr val="FFFF00"/>
              </a:highlight>
            </a:endParaRPr>
          </a:p>
        </p:txBody>
      </p:sp>
    </p:spTree>
    <p:extLst>
      <p:ext uri="{BB962C8B-B14F-4D97-AF65-F5344CB8AC3E}">
        <p14:creationId xmlns:p14="http://schemas.microsoft.com/office/powerpoint/2010/main" val="1154297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E56EA-BCE5-4C54-A70B-EA01B68730F7}"/>
              </a:ext>
            </a:extLst>
          </p:cNvPr>
          <p:cNvSpPr>
            <a:spLocks noGrp="1"/>
          </p:cNvSpPr>
          <p:nvPr>
            <p:ph type="title"/>
          </p:nvPr>
        </p:nvSpPr>
        <p:spPr>
          <a:xfrm>
            <a:off x="588645" y="420531"/>
            <a:ext cx="11014710" cy="653889"/>
          </a:xfrm>
        </p:spPr>
        <p:txBody>
          <a:bodyPr/>
          <a:lstStyle/>
          <a:p>
            <a:r>
              <a:rPr lang="en-US" sz="4000" b="1" dirty="0"/>
              <a:t>Vaccine recommendations: Post-exposure prophylaxis </a:t>
            </a:r>
            <a:endParaRPr lang="en-AU" sz="4000" b="1" dirty="0"/>
          </a:p>
        </p:txBody>
      </p:sp>
      <p:sp>
        <p:nvSpPr>
          <p:cNvPr id="3" name="Content Placeholder 2">
            <a:extLst>
              <a:ext uri="{FF2B5EF4-FFF2-40B4-BE49-F238E27FC236}">
                <a16:creationId xmlns:a16="http://schemas.microsoft.com/office/drawing/2014/main" id="{E8B64F83-6352-4342-996C-CB98BE3DB4CB}"/>
              </a:ext>
            </a:extLst>
          </p:cNvPr>
          <p:cNvSpPr>
            <a:spLocks noGrp="1"/>
          </p:cNvSpPr>
          <p:nvPr>
            <p:ph idx="1"/>
          </p:nvPr>
        </p:nvSpPr>
        <p:spPr>
          <a:xfrm>
            <a:off x="588645" y="1287318"/>
            <a:ext cx="10803261" cy="3105573"/>
          </a:xfrm>
        </p:spPr>
        <p:txBody>
          <a:bodyPr vert="horz" lIns="0" tIns="0" rIns="0" bIns="0" rtlCol="0" anchor="t">
            <a:noAutofit/>
          </a:bodyPr>
          <a:lstStyle/>
          <a:p>
            <a:r>
              <a:rPr lang="en-GB" sz="1800" dirty="0"/>
              <a:t>Vaccination with JYNNEOS for post-exposure prophylaxis should be offered to:</a:t>
            </a:r>
            <a:endParaRPr lang="en-GB" sz="1800" dirty="0">
              <a:cs typeface="Calibri"/>
            </a:endParaRPr>
          </a:p>
          <a:p>
            <a:pPr lvl="1"/>
            <a:r>
              <a:rPr lang="en-GB" sz="1800" dirty="0"/>
              <a:t>high risk contacts of any age of a case of monkeypox, ideally within 4 days of last exposure to prevent disease</a:t>
            </a:r>
            <a:endParaRPr lang="en-GB" sz="1800" dirty="0">
              <a:cs typeface="Calibri"/>
            </a:endParaRPr>
          </a:p>
          <a:p>
            <a:pPr lvl="1"/>
            <a:r>
              <a:rPr lang="en-GB" sz="1800" dirty="0"/>
              <a:t>may be offered up to 14 days to those who are at higher risk of the complications of </a:t>
            </a:r>
            <a:r>
              <a:rPr lang="en-GB" sz="1800" dirty="0" err="1"/>
              <a:t>mpox</a:t>
            </a:r>
            <a:r>
              <a:rPr lang="en-GB" sz="1800" dirty="0"/>
              <a:t> (individuals with immunosuppression).</a:t>
            </a:r>
            <a:endParaRPr lang="en-GB" sz="1800" dirty="0">
              <a:cs typeface="Calibri"/>
            </a:endParaRPr>
          </a:p>
          <a:p>
            <a:pPr marL="285750" indent="-285750">
              <a:buFont typeface="Arial" panose="020B0604020202020204" pitchFamily="34" charset="0"/>
              <a:buChar char="•"/>
            </a:pPr>
            <a:r>
              <a:rPr lang="en-GB" sz="1800" dirty="0"/>
              <a:t>I</a:t>
            </a:r>
            <a:r>
              <a:rPr lang="en-GB" sz="1800" dirty="0">
                <a:latin typeface="+mn-lt"/>
              </a:rPr>
              <a:t>f exposure has been intermittent or continuous, post-exposure vaccination should be ideally given within 4 days of the last exposure.</a:t>
            </a:r>
            <a:endParaRPr lang="en-GB" sz="1800" dirty="0">
              <a:latin typeface="+mn-lt"/>
              <a:cs typeface="Calibri"/>
            </a:endParaRPr>
          </a:p>
          <a:p>
            <a:pPr marL="285750" indent="-285750">
              <a:buFont typeface="Arial" panose="020B0604020202020204" pitchFamily="34" charset="0"/>
              <a:buChar char="•"/>
            </a:pPr>
            <a:r>
              <a:rPr lang="en-GB" sz="1800" dirty="0"/>
              <a:t>A</a:t>
            </a:r>
            <a:r>
              <a:rPr lang="en-GB" sz="1800" dirty="0">
                <a:latin typeface="+mn-lt"/>
              </a:rPr>
              <a:t>s the vaccine may only attenuate rather than prevent disease in some cases, contacts who have received post-exposure vaccination require equivalent follow up to those contacts who are unvaccinated.</a:t>
            </a:r>
            <a:endParaRPr lang="en-GB" sz="1800" dirty="0">
              <a:latin typeface="+mn-lt"/>
              <a:cs typeface="Calibri"/>
            </a:endParaRPr>
          </a:p>
        </p:txBody>
      </p:sp>
    </p:spTree>
    <p:extLst>
      <p:ext uri="{BB962C8B-B14F-4D97-AF65-F5344CB8AC3E}">
        <p14:creationId xmlns:p14="http://schemas.microsoft.com/office/powerpoint/2010/main" val="1737804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E56EA-BCE5-4C54-A70B-EA01B68730F7}"/>
              </a:ext>
            </a:extLst>
          </p:cNvPr>
          <p:cNvSpPr>
            <a:spLocks noGrp="1"/>
          </p:cNvSpPr>
          <p:nvPr>
            <p:ph type="title"/>
          </p:nvPr>
        </p:nvSpPr>
        <p:spPr>
          <a:xfrm>
            <a:off x="529590" y="251176"/>
            <a:ext cx="10515600" cy="979581"/>
          </a:xfrm>
        </p:spPr>
        <p:txBody>
          <a:bodyPr/>
          <a:lstStyle/>
          <a:p>
            <a:r>
              <a:rPr lang="en-US" b="1" dirty="0"/>
              <a:t>Consent</a:t>
            </a:r>
            <a:endParaRPr lang="en-AU" b="1" dirty="0"/>
          </a:p>
        </p:txBody>
      </p:sp>
      <p:sp>
        <p:nvSpPr>
          <p:cNvPr id="3" name="Content Placeholder 2">
            <a:extLst>
              <a:ext uri="{FF2B5EF4-FFF2-40B4-BE49-F238E27FC236}">
                <a16:creationId xmlns:a16="http://schemas.microsoft.com/office/drawing/2014/main" id="{E8B64F83-6352-4342-996C-CB98BE3DB4CB}"/>
              </a:ext>
            </a:extLst>
          </p:cNvPr>
          <p:cNvSpPr>
            <a:spLocks noGrp="1"/>
          </p:cNvSpPr>
          <p:nvPr>
            <p:ph idx="1"/>
          </p:nvPr>
        </p:nvSpPr>
        <p:spPr/>
        <p:txBody>
          <a:bodyPr vert="horz" lIns="0" tIns="0" rIns="0" bIns="0" rtlCol="0" anchor="t">
            <a:noAutofit/>
          </a:bodyPr>
          <a:lstStyle/>
          <a:p>
            <a:r>
              <a:rPr lang="en-GB" sz="1800" dirty="0"/>
              <a:t>Before giving any vaccine, vaccinators must ensure that they have obtained informed consent from the vaccinee.</a:t>
            </a:r>
            <a:endParaRPr lang="en-GB" sz="1800" dirty="0">
              <a:cs typeface="Calibri"/>
            </a:endParaRPr>
          </a:p>
          <a:p>
            <a:r>
              <a:rPr lang="en-GB" sz="1800" dirty="0"/>
              <a:t>In order to be able to consent to vaccination, the vaccinee should receive an explanation of the treatment and its benefits and risks, either verbally from a clinician, or in the form of a leaflet or letter.</a:t>
            </a:r>
            <a:endParaRPr lang="en-GB" sz="1800" dirty="0">
              <a:cs typeface="Calibri"/>
            </a:endParaRPr>
          </a:p>
          <a:p>
            <a:r>
              <a:rPr lang="en-GB" sz="1800" dirty="0"/>
              <a:t>A national standardised consent form is available, and is required to be used.</a:t>
            </a:r>
          </a:p>
          <a:p>
            <a:r>
              <a:rPr lang="en-GB" sz="1800" dirty="0">
                <a:cs typeface="Calibri"/>
              </a:rPr>
              <a:t>Online consent is also obtained by clients using the vaccination administration management (VAM) platform.</a:t>
            </a:r>
          </a:p>
        </p:txBody>
      </p:sp>
    </p:spTree>
    <p:extLst>
      <p:ext uri="{BB962C8B-B14F-4D97-AF65-F5344CB8AC3E}">
        <p14:creationId xmlns:p14="http://schemas.microsoft.com/office/powerpoint/2010/main" val="4152980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E56EA-BCE5-4C54-A70B-EA01B68730F7}"/>
              </a:ext>
            </a:extLst>
          </p:cNvPr>
          <p:cNvSpPr>
            <a:spLocks noGrp="1"/>
          </p:cNvSpPr>
          <p:nvPr>
            <p:ph type="title"/>
          </p:nvPr>
        </p:nvSpPr>
        <p:spPr>
          <a:xfrm>
            <a:off x="442915" y="449967"/>
            <a:ext cx="9747465" cy="666749"/>
          </a:xfrm>
        </p:spPr>
        <p:txBody>
          <a:bodyPr/>
          <a:lstStyle/>
          <a:p>
            <a:r>
              <a:rPr lang="en-US" sz="4200" b="1" dirty="0"/>
              <a:t>Storage and handling of JYNNEOS vaccine</a:t>
            </a:r>
            <a:endParaRPr lang="en-AU" sz="4200" b="1" dirty="0"/>
          </a:p>
        </p:txBody>
      </p:sp>
      <p:sp>
        <p:nvSpPr>
          <p:cNvPr id="3" name="Content Placeholder 2">
            <a:extLst>
              <a:ext uri="{FF2B5EF4-FFF2-40B4-BE49-F238E27FC236}">
                <a16:creationId xmlns:a16="http://schemas.microsoft.com/office/drawing/2014/main" id="{E8B64F83-6352-4342-996C-CB98BE3DB4CB}"/>
              </a:ext>
            </a:extLst>
          </p:cNvPr>
          <p:cNvSpPr>
            <a:spLocks noGrp="1"/>
          </p:cNvSpPr>
          <p:nvPr>
            <p:ph idx="1"/>
          </p:nvPr>
        </p:nvSpPr>
        <p:spPr/>
        <p:txBody>
          <a:bodyPr/>
          <a:lstStyle/>
          <a:p>
            <a:r>
              <a:rPr lang="en-GB" sz="1600" dirty="0"/>
              <a:t>JYNNEOS vaccine has complex storage requirements, and the expiration date depends upon storage temperature.</a:t>
            </a:r>
          </a:p>
          <a:p>
            <a:r>
              <a:rPr lang="en-AU" sz="1600" dirty="0"/>
              <a:t>For distribution, the vaccine will be transported either frozen or at +2°C to +8°C to designated vaccination providers. </a:t>
            </a:r>
          </a:p>
          <a:p>
            <a:r>
              <a:rPr lang="en-AU" sz="1600" dirty="0"/>
              <a:t>If received frozen, the vaccine can be stored frozen at -50°C for a period of 5 years. </a:t>
            </a:r>
          </a:p>
          <a:p>
            <a:r>
              <a:rPr lang="en-AU" sz="1600" dirty="0"/>
              <a:t>If the vaccine is stabilised at -50°C and brought directly to +2°C to +8°C it is stable at +2°C to +8°C for 28 weeks. </a:t>
            </a:r>
          </a:p>
          <a:p>
            <a:pPr marL="228600" marR="0" lvl="0" indent="-228600" algn="l" defTabSz="914400" rtl="0" eaLnBrk="1" fontAlgn="auto" latinLnBrk="0" hangingPunct="1">
              <a:lnSpc>
                <a:spcPct val="100000"/>
              </a:lnSpc>
              <a:spcBef>
                <a:spcPts val="600"/>
              </a:spcBef>
              <a:spcAft>
                <a:spcPts val="0"/>
              </a:spcAft>
              <a:buClr>
                <a:srgbClr val="4472C4"/>
              </a:buClr>
              <a:buSzTx/>
              <a:buFont typeface="Arial" panose="020B0604020202020204" pitchFamily="34" charset="0"/>
              <a:buChar char="•"/>
              <a:tabLst/>
              <a:defRPr/>
            </a:pPr>
            <a:r>
              <a:rPr kumimoji="0" lang="en-AU" sz="1600" b="0" i="0" u="none" strike="noStrike" kern="1200" cap="none" spc="0" normalizeH="0" baseline="0" noProof="0" dirty="0">
                <a:ln>
                  <a:noFill/>
                </a:ln>
                <a:solidFill>
                  <a:prstClr val="black"/>
                </a:solidFill>
                <a:effectLst/>
                <a:uLnTx/>
                <a:uFillTx/>
                <a:latin typeface="Calibri" panose="020F0502020204030204"/>
                <a:ea typeface="+mn-ea"/>
                <a:cs typeface="+mn-cs"/>
              </a:rPr>
              <a:t>If stored at </a:t>
            </a:r>
            <a:r>
              <a:rPr lang="en-AU" sz="1600" dirty="0"/>
              <a:t>+2°C to +8°C </a:t>
            </a:r>
            <a:r>
              <a:rPr kumimoji="0" lang="en-AU" sz="1600" b="0" i="0" u="none" strike="noStrike" kern="1200" cap="none" spc="0" normalizeH="0" baseline="0" noProof="0" dirty="0">
                <a:ln>
                  <a:noFill/>
                </a:ln>
                <a:solidFill>
                  <a:prstClr val="black"/>
                </a:solidFill>
                <a:effectLst/>
                <a:uLnTx/>
                <a:uFillTx/>
                <a:latin typeface="Calibri" panose="020F0502020204030204"/>
                <a:ea typeface="+mn-ea"/>
                <a:cs typeface="+mn-cs"/>
              </a:rPr>
              <a:t>it must remain in this temperature until immediately before administration.</a:t>
            </a:r>
          </a:p>
          <a:p>
            <a:r>
              <a:rPr lang="en-AU" sz="1600" dirty="0"/>
              <a:t>If it is brought to +2°C to +8°C </a:t>
            </a:r>
            <a:r>
              <a:rPr kumimoji="0" lang="en-AU" sz="1600" b="0" i="0" u="none" strike="noStrike" kern="1200" cap="none" spc="0" normalizeH="0" baseline="0" noProof="0" dirty="0">
                <a:ln>
                  <a:noFill/>
                </a:ln>
                <a:solidFill>
                  <a:prstClr val="black"/>
                </a:solidFill>
                <a:effectLst/>
                <a:uLnTx/>
                <a:uFillTx/>
                <a:latin typeface="Calibri" panose="020F0502020204030204"/>
                <a:ea typeface="+mn-ea"/>
                <a:cs typeface="+mn-cs"/>
              </a:rPr>
              <a:t>from -20</a:t>
            </a:r>
            <a:r>
              <a:rPr lang="en-AU" sz="1600" dirty="0"/>
              <a:t>°C</a:t>
            </a:r>
            <a:r>
              <a:rPr kumimoji="0" lang="en-AU" sz="16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AU" sz="1600" dirty="0"/>
              <a:t>it is stable for 12 hours at this temperature.</a:t>
            </a:r>
          </a:p>
          <a:p>
            <a:r>
              <a:rPr lang="en-AU" sz="1600" dirty="0"/>
              <a:t>Before use, the vaccine must be thawed at room temperature for approximately 10 minutes. </a:t>
            </a:r>
          </a:p>
          <a:p>
            <a:r>
              <a:rPr lang="en-AU" sz="1600" dirty="0"/>
              <a:t>Vials must not be re-frozen once it has been thawed.</a:t>
            </a:r>
          </a:p>
          <a:p>
            <a:r>
              <a:rPr lang="en-AU" sz="1600" dirty="0"/>
              <a:t>The vaccine must not be used after the expiration date shown on the vial label.</a:t>
            </a:r>
          </a:p>
          <a:p>
            <a:r>
              <a:rPr lang="en-GB" sz="1600" dirty="0"/>
              <a:t>The vaccine is provided as a suspension for injection in single dose vials (0.5 ml). It is available in packs containing 20 single dose vials.</a:t>
            </a:r>
            <a:endParaRPr lang="en-AU" sz="1600" dirty="0"/>
          </a:p>
          <a:p>
            <a:r>
              <a:rPr lang="en-AU" sz="1600" dirty="0"/>
              <a:t>If there is a cold chain breach, contact the Public Health Unit (PHU) on 1300 066 055.</a:t>
            </a:r>
          </a:p>
          <a:p>
            <a:r>
              <a:rPr lang="en-GB" sz="1600" dirty="0"/>
              <a:t>Store in original package in order to protect from light.</a:t>
            </a:r>
          </a:p>
          <a:p>
            <a:endParaRPr lang="en-US" dirty="0"/>
          </a:p>
          <a:p>
            <a:endParaRPr lang="en-US" dirty="0"/>
          </a:p>
          <a:p>
            <a:endParaRPr lang="en-AU" dirty="0"/>
          </a:p>
        </p:txBody>
      </p:sp>
      <p:pic>
        <p:nvPicPr>
          <p:cNvPr id="4" name="Picture 2" descr="EU drug regulator recommends clearing vaccine for monkeypox - The Boston  Globe">
            <a:extLst>
              <a:ext uri="{FF2B5EF4-FFF2-40B4-BE49-F238E27FC236}">
                <a16:creationId xmlns:a16="http://schemas.microsoft.com/office/drawing/2014/main" id="{5D91FEBC-91F3-4020-9439-A28EBD0089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7311" y="4603896"/>
            <a:ext cx="1790004" cy="1879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0939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E56EA-BCE5-4C54-A70B-EA01B68730F7}"/>
              </a:ext>
            </a:extLst>
          </p:cNvPr>
          <p:cNvSpPr>
            <a:spLocks noGrp="1"/>
          </p:cNvSpPr>
          <p:nvPr>
            <p:ph type="title"/>
          </p:nvPr>
        </p:nvSpPr>
        <p:spPr>
          <a:xfrm>
            <a:off x="442915" y="336622"/>
            <a:ext cx="10515600" cy="979581"/>
          </a:xfrm>
        </p:spPr>
        <p:txBody>
          <a:bodyPr/>
          <a:lstStyle/>
          <a:p>
            <a:r>
              <a:rPr lang="en-US" b="1" dirty="0"/>
              <a:t>Administration of JYNNEOS</a:t>
            </a:r>
            <a:endParaRPr lang="en-AU" b="1" dirty="0"/>
          </a:p>
        </p:txBody>
      </p:sp>
      <p:sp>
        <p:nvSpPr>
          <p:cNvPr id="3" name="Content Placeholder 2">
            <a:extLst>
              <a:ext uri="{FF2B5EF4-FFF2-40B4-BE49-F238E27FC236}">
                <a16:creationId xmlns:a16="http://schemas.microsoft.com/office/drawing/2014/main" id="{E8B64F83-6352-4342-996C-CB98BE3DB4CB}"/>
              </a:ext>
            </a:extLst>
          </p:cNvPr>
          <p:cNvSpPr>
            <a:spLocks noGrp="1"/>
          </p:cNvSpPr>
          <p:nvPr>
            <p:ph idx="1"/>
          </p:nvPr>
        </p:nvSpPr>
        <p:spPr>
          <a:xfrm>
            <a:off x="442915" y="1230757"/>
            <a:ext cx="7456802" cy="4311040"/>
          </a:xfrm>
        </p:spPr>
        <p:txBody>
          <a:bodyPr vert="horz" lIns="0" tIns="0" rIns="0" bIns="0" rtlCol="0" anchor="t">
            <a:noAutofit/>
          </a:bodyPr>
          <a:lstStyle/>
          <a:p>
            <a:r>
              <a:rPr lang="en-GB" sz="1800" dirty="0"/>
              <a:t>The vaccine should be allowed to reach room temperature before use. </a:t>
            </a:r>
            <a:endParaRPr lang="en-GB" sz="1800" dirty="0">
              <a:cs typeface="Calibri"/>
            </a:endParaRPr>
          </a:p>
          <a:p>
            <a:r>
              <a:rPr lang="en-GB" sz="1800" dirty="0"/>
              <a:t>Once the frozen vaccine has been thawed, JYNNEOS is a light yellow to pale white milky suspension for injection.</a:t>
            </a:r>
            <a:endParaRPr lang="en-GB" sz="1800" dirty="0">
              <a:cs typeface="Calibri"/>
            </a:endParaRPr>
          </a:p>
          <a:p>
            <a:r>
              <a:rPr lang="en-GB" sz="1800" dirty="0"/>
              <a:t>Swirl vial gently before use for at least 30 seconds. </a:t>
            </a:r>
            <a:endParaRPr lang="en-GB" sz="1800" dirty="0">
              <a:cs typeface="Calibri"/>
            </a:endParaRPr>
          </a:p>
          <a:p>
            <a:r>
              <a:rPr lang="en-GB" sz="1800" dirty="0"/>
              <a:t>Visually inspect the suspension prior to administration.</a:t>
            </a:r>
            <a:endParaRPr lang="en-GB" sz="1800" dirty="0">
              <a:cs typeface="Calibri"/>
            </a:endParaRPr>
          </a:p>
          <a:p>
            <a:r>
              <a:rPr lang="en-GB" sz="1800" dirty="0"/>
              <a:t>If particles and/or discolouration or abnormal appearance are seen, the vaccine should be quarantined and appropriate advice sought.</a:t>
            </a:r>
            <a:endParaRPr lang="en-GB" sz="1800" dirty="0">
              <a:cs typeface="Calibri"/>
            </a:endParaRPr>
          </a:p>
          <a:p>
            <a:r>
              <a:rPr lang="en-GB" sz="1800" dirty="0"/>
              <a:t>A single dose is 0.5 ml which should be given by deep subcutaneous (SC) injection, preferably into the deltoid region of the upper arm in adults (thigh in children under 1 year).</a:t>
            </a:r>
            <a:endParaRPr lang="en-GB" sz="1800" dirty="0">
              <a:cs typeface="Calibri"/>
            </a:endParaRPr>
          </a:p>
          <a:p>
            <a:r>
              <a:rPr lang="en-GB" sz="1800" dirty="0"/>
              <a:t>SC injections should be given with the needle at a 45º angle to the skin and skin should be bunched, not stretched.</a:t>
            </a:r>
            <a:endParaRPr lang="en-GB" sz="1800" dirty="0">
              <a:cs typeface="Calibri"/>
            </a:endParaRPr>
          </a:p>
          <a:p>
            <a:endParaRPr lang="en-AU" dirty="0"/>
          </a:p>
        </p:txBody>
      </p:sp>
      <p:pic>
        <p:nvPicPr>
          <p:cNvPr id="4" name="Picture 3">
            <a:extLst>
              <a:ext uri="{FF2B5EF4-FFF2-40B4-BE49-F238E27FC236}">
                <a16:creationId xmlns:a16="http://schemas.microsoft.com/office/drawing/2014/main" id="{3DD81A65-9FE8-400A-AEA1-C0F68127349E}"/>
              </a:ext>
            </a:extLst>
          </p:cNvPr>
          <p:cNvPicPr>
            <a:picLocks noChangeAspect="1"/>
          </p:cNvPicPr>
          <p:nvPr/>
        </p:nvPicPr>
        <p:blipFill>
          <a:blip r:embed="rId2"/>
          <a:stretch>
            <a:fillRect/>
          </a:stretch>
        </p:blipFill>
        <p:spPr>
          <a:xfrm>
            <a:off x="8135882" y="1497282"/>
            <a:ext cx="2890823" cy="3225547"/>
          </a:xfrm>
          <a:prstGeom prst="rect">
            <a:avLst/>
          </a:prstGeom>
        </p:spPr>
      </p:pic>
    </p:spTree>
    <p:extLst>
      <p:ext uri="{BB962C8B-B14F-4D97-AF65-F5344CB8AC3E}">
        <p14:creationId xmlns:p14="http://schemas.microsoft.com/office/powerpoint/2010/main" val="3970621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E56EA-BCE5-4C54-A70B-EA01B68730F7}"/>
              </a:ext>
            </a:extLst>
          </p:cNvPr>
          <p:cNvSpPr>
            <a:spLocks noGrp="1"/>
          </p:cNvSpPr>
          <p:nvPr>
            <p:ph type="title"/>
          </p:nvPr>
        </p:nvSpPr>
        <p:spPr>
          <a:xfrm>
            <a:off x="442915" y="170816"/>
            <a:ext cx="10515600" cy="958066"/>
          </a:xfrm>
        </p:spPr>
        <p:txBody>
          <a:bodyPr/>
          <a:lstStyle/>
          <a:p>
            <a:r>
              <a:rPr lang="en-US" b="1" dirty="0"/>
              <a:t>Aim and Learning Outcomes for this Session</a:t>
            </a:r>
            <a:endParaRPr lang="en-AU" b="1" dirty="0"/>
          </a:p>
        </p:txBody>
      </p:sp>
      <p:sp>
        <p:nvSpPr>
          <p:cNvPr id="3" name="Content Placeholder 2">
            <a:extLst>
              <a:ext uri="{FF2B5EF4-FFF2-40B4-BE49-F238E27FC236}">
                <a16:creationId xmlns:a16="http://schemas.microsoft.com/office/drawing/2014/main" id="{E8B64F83-6352-4342-996C-CB98BE3DB4CB}"/>
              </a:ext>
            </a:extLst>
          </p:cNvPr>
          <p:cNvSpPr>
            <a:spLocks noGrp="1"/>
          </p:cNvSpPr>
          <p:nvPr>
            <p:ph idx="1"/>
          </p:nvPr>
        </p:nvSpPr>
        <p:spPr>
          <a:xfrm>
            <a:off x="442915" y="1323191"/>
            <a:ext cx="11306175" cy="4502934"/>
          </a:xfrm>
        </p:spPr>
        <p:txBody>
          <a:bodyPr/>
          <a:lstStyle/>
          <a:p>
            <a:pPr marL="0" indent="0">
              <a:buNone/>
            </a:pPr>
            <a:r>
              <a:rPr lang="en-GB" sz="1800" b="1" dirty="0">
                <a:latin typeface="+mn-lt"/>
              </a:rPr>
              <a:t>Aim:</a:t>
            </a:r>
            <a:r>
              <a:rPr lang="en-GB" sz="1800" dirty="0">
                <a:latin typeface="+mn-lt"/>
              </a:rPr>
              <a:t> </a:t>
            </a:r>
          </a:p>
          <a:p>
            <a:pPr marL="0" indent="0">
              <a:buNone/>
            </a:pPr>
            <a:r>
              <a:rPr lang="en-GB" sz="1800" dirty="0">
                <a:latin typeface="+mn-lt"/>
              </a:rPr>
              <a:t>To equip vaccinators with the knowledge they require to safely and effectively administer the JYNNEOS MVA-BN vaccine.</a:t>
            </a:r>
          </a:p>
          <a:p>
            <a:pPr fontAlgn="base">
              <a:buNone/>
            </a:pPr>
            <a:endParaRPr lang="en-GB" sz="1200" b="1" dirty="0">
              <a:latin typeface="+mn-lt"/>
            </a:endParaRPr>
          </a:p>
          <a:p>
            <a:pPr fontAlgn="base">
              <a:buNone/>
            </a:pPr>
            <a:r>
              <a:rPr lang="en-GB" sz="1800" b="1" dirty="0">
                <a:latin typeface="+mn-lt"/>
              </a:rPr>
              <a:t>Learning outcomes:</a:t>
            </a:r>
          </a:p>
          <a:p>
            <a:pPr fontAlgn="base">
              <a:buNone/>
            </a:pPr>
            <a:r>
              <a:rPr lang="en-GB" sz="1800" dirty="0">
                <a:latin typeface="+mn-lt"/>
              </a:rPr>
              <a:t>By the end of this session, vaccinators should be able to:</a:t>
            </a:r>
            <a:r>
              <a:rPr lang="en-US" sz="1800" dirty="0">
                <a:latin typeface="+mn-lt"/>
              </a:rPr>
              <a:t>​</a:t>
            </a:r>
          </a:p>
          <a:p>
            <a:pPr fontAlgn="base"/>
            <a:r>
              <a:rPr lang="en-GB" sz="1800" dirty="0">
                <a:latin typeface="+mn-lt"/>
              </a:rPr>
              <a:t>explain the recommendations for the use of the JYNNEOS MVA-BN vaccine </a:t>
            </a:r>
            <a:r>
              <a:rPr lang="en-US" sz="1800" dirty="0">
                <a:latin typeface="+mn-lt"/>
              </a:rPr>
              <a:t>​and know where to access current guidance</a:t>
            </a:r>
          </a:p>
          <a:p>
            <a:pPr fontAlgn="base"/>
            <a:r>
              <a:rPr lang="en-US" sz="1800" dirty="0">
                <a:latin typeface="+mn-lt"/>
              </a:rPr>
              <a:t>recognise the legal aspects of vaccine administration.</a:t>
            </a:r>
          </a:p>
          <a:p>
            <a:pPr fontAlgn="base"/>
            <a:r>
              <a:rPr lang="en-GB" sz="1800" dirty="0">
                <a:latin typeface="+mn-lt"/>
              </a:rPr>
              <a:t>describe the storage, handling and safe administration of the MVA-BN vaccine.</a:t>
            </a:r>
          </a:p>
          <a:p>
            <a:pPr marL="0" indent="0" fontAlgn="base">
              <a:buNone/>
            </a:pPr>
            <a:r>
              <a:rPr lang="en-US" sz="1800" i="1" dirty="0">
                <a:solidFill>
                  <a:srgbClr val="FF0000"/>
                </a:solidFill>
              </a:rPr>
              <a:t>* Update (January 2023): intradermal administration of the JYNNEOS vaccine is no longer required. </a:t>
            </a:r>
            <a:r>
              <a:rPr lang="en-AU" sz="1800" i="1" dirty="0">
                <a:solidFill>
                  <a:srgbClr val="FF0000"/>
                </a:solidFill>
              </a:rPr>
              <a:t>Moving forward, administration of the vaccine should be given subcutaneously only. As per the ATAGI advice, the subcutaneous and intradermal routes of administration for JYNNEOS are interchangeable. Therefore, if the first dose of JYNNEOS is administered via the intradermal route, the second dose can be administered subcutaneously, and vice versa.</a:t>
            </a:r>
            <a:endParaRPr lang="en-US" sz="1800" i="1" dirty="0">
              <a:solidFill>
                <a:srgbClr val="FF0000"/>
              </a:solidFill>
            </a:endParaRPr>
          </a:p>
          <a:p>
            <a:pPr marL="0" indent="0" fontAlgn="base">
              <a:buNone/>
            </a:pPr>
            <a:endParaRPr lang="en-GB" sz="1800" dirty="0">
              <a:latin typeface="+mn-lt"/>
            </a:endParaRPr>
          </a:p>
          <a:p>
            <a:endParaRPr lang="en-US" dirty="0"/>
          </a:p>
          <a:p>
            <a:endParaRPr lang="en-US" dirty="0"/>
          </a:p>
          <a:p>
            <a:endParaRPr lang="en-AU" dirty="0"/>
          </a:p>
        </p:txBody>
      </p:sp>
    </p:spTree>
    <p:extLst>
      <p:ext uri="{BB962C8B-B14F-4D97-AF65-F5344CB8AC3E}">
        <p14:creationId xmlns:p14="http://schemas.microsoft.com/office/powerpoint/2010/main" val="1088202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E56EA-BCE5-4C54-A70B-EA01B68730F7}"/>
              </a:ext>
            </a:extLst>
          </p:cNvPr>
          <p:cNvSpPr>
            <a:spLocks noGrp="1"/>
          </p:cNvSpPr>
          <p:nvPr>
            <p:ph type="title"/>
          </p:nvPr>
        </p:nvSpPr>
        <p:spPr>
          <a:xfrm>
            <a:off x="442915" y="487675"/>
            <a:ext cx="10515600" cy="666749"/>
          </a:xfrm>
        </p:spPr>
        <p:txBody>
          <a:bodyPr/>
          <a:lstStyle/>
          <a:p>
            <a:r>
              <a:rPr lang="en-US" b="1" dirty="0"/>
              <a:t>Disposal</a:t>
            </a:r>
            <a:endParaRPr lang="en-AU" b="1" dirty="0"/>
          </a:p>
        </p:txBody>
      </p:sp>
      <p:sp>
        <p:nvSpPr>
          <p:cNvPr id="3" name="Content Placeholder 2">
            <a:extLst>
              <a:ext uri="{FF2B5EF4-FFF2-40B4-BE49-F238E27FC236}">
                <a16:creationId xmlns:a16="http://schemas.microsoft.com/office/drawing/2014/main" id="{E8B64F83-6352-4342-996C-CB98BE3DB4CB}"/>
              </a:ext>
            </a:extLst>
          </p:cNvPr>
          <p:cNvSpPr>
            <a:spLocks noGrp="1"/>
          </p:cNvSpPr>
          <p:nvPr>
            <p:ph idx="1"/>
          </p:nvPr>
        </p:nvSpPr>
        <p:spPr/>
        <p:txBody>
          <a:bodyPr/>
          <a:lstStyle/>
          <a:p>
            <a:r>
              <a:rPr lang="en-GB" sz="1800" dirty="0"/>
              <a:t>Equipment used for vaccination, including used vials, ampoules or syringes, should be disposed of by placing them in a proper, puncture-resistant ‘sharps box’ according to local protocols and in accordance with Public Health Reg 2012 and NSW Health GL 2018_013.</a:t>
            </a:r>
          </a:p>
          <a:p>
            <a:r>
              <a:rPr lang="en-GB" sz="1800" dirty="0"/>
              <a:t>Sharps waste and empty vials should be placed into yellow lidded</a:t>
            </a:r>
            <a:r>
              <a:rPr lang="en-GB" sz="1800" b="1" dirty="0"/>
              <a:t> </a:t>
            </a:r>
            <a:r>
              <a:rPr lang="en-GB" sz="1800" dirty="0"/>
              <a:t>waste bins and sent for incineration; there is no need for specific designation as GMO waste (as considered non-viable).</a:t>
            </a:r>
          </a:p>
          <a:p>
            <a:r>
              <a:rPr lang="en-GB" sz="1800" dirty="0"/>
              <a:t>An appropriate virucidal disinfectant should be available for managing spills in all settings where vaccination is administered.</a:t>
            </a:r>
          </a:p>
          <a:p>
            <a:r>
              <a:rPr lang="en-GB" sz="1800" dirty="0"/>
              <a:t>Any potentially contaminated gloves and aprons used can be disposed of in appropriately colour-coded and labelled bags for offensive waste.</a:t>
            </a:r>
          </a:p>
          <a:p>
            <a:r>
              <a:rPr lang="en-GB" sz="1800" dirty="0"/>
              <a:t>See: Clinical and Related Waste Management for Health Services </a:t>
            </a:r>
            <a:r>
              <a:rPr lang="en-AU" sz="1800" dirty="0">
                <a:hlinkClick r:id="rId2"/>
              </a:rPr>
              <a:t>www1.health.nsw.gov.au/pds/ActivePDSDocuments/PD2020_049.pdf</a:t>
            </a:r>
            <a:r>
              <a:rPr lang="en-AU" sz="1800" dirty="0"/>
              <a:t>.</a:t>
            </a:r>
          </a:p>
        </p:txBody>
      </p:sp>
    </p:spTree>
    <p:extLst>
      <p:ext uri="{BB962C8B-B14F-4D97-AF65-F5344CB8AC3E}">
        <p14:creationId xmlns:p14="http://schemas.microsoft.com/office/powerpoint/2010/main" val="1639372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E56EA-BCE5-4C54-A70B-EA01B68730F7}"/>
              </a:ext>
            </a:extLst>
          </p:cNvPr>
          <p:cNvSpPr>
            <a:spLocks noGrp="1"/>
          </p:cNvSpPr>
          <p:nvPr>
            <p:ph type="title"/>
          </p:nvPr>
        </p:nvSpPr>
        <p:spPr>
          <a:xfrm>
            <a:off x="506186" y="201841"/>
            <a:ext cx="10515600" cy="865632"/>
          </a:xfrm>
        </p:spPr>
        <p:txBody>
          <a:bodyPr/>
          <a:lstStyle/>
          <a:p>
            <a:r>
              <a:rPr lang="en-US" b="1" dirty="0"/>
              <a:t>Recording</a:t>
            </a:r>
            <a:endParaRPr lang="en-AU" b="1" dirty="0"/>
          </a:p>
        </p:txBody>
      </p:sp>
      <p:sp>
        <p:nvSpPr>
          <p:cNvPr id="3" name="Content Placeholder 2">
            <a:extLst>
              <a:ext uri="{FF2B5EF4-FFF2-40B4-BE49-F238E27FC236}">
                <a16:creationId xmlns:a16="http://schemas.microsoft.com/office/drawing/2014/main" id="{E8B64F83-6352-4342-996C-CB98BE3DB4CB}"/>
              </a:ext>
            </a:extLst>
          </p:cNvPr>
          <p:cNvSpPr>
            <a:spLocks noGrp="1"/>
          </p:cNvSpPr>
          <p:nvPr>
            <p:ph idx="1"/>
          </p:nvPr>
        </p:nvSpPr>
        <p:spPr>
          <a:xfrm>
            <a:off x="506186" y="1067473"/>
            <a:ext cx="11242904" cy="4680186"/>
          </a:xfrm>
        </p:spPr>
        <p:txBody>
          <a:bodyPr/>
          <a:lstStyle/>
          <a:p>
            <a:r>
              <a:rPr lang="en-GB" sz="1600" dirty="0"/>
              <a:t>JYNNEOS vaccination will be recorded in the Australian Immunisation Register (AIR). </a:t>
            </a:r>
          </a:p>
          <a:p>
            <a:r>
              <a:rPr lang="en-GB" sz="1600" dirty="0"/>
              <a:t>The following information should be recorded for each person:</a:t>
            </a:r>
            <a:r>
              <a:rPr lang="en-AU" sz="1600" dirty="0"/>
              <a:t> </a:t>
            </a:r>
          </a:p>
          <a:p>
            <a:pPr lvl="1"/>
            <a:r>
              <a:rPr lang="en-AU" sz="1600" dirty="0"/>
              <a:t>Name </a:t>
            </a:r>
          </a:p>
          <a:p>
            <a:pPr lvl="1"/>
            <a:r>
              <a:rPr lang="en-AU" sz="1600" dirty="0"/>
              <a:t>Address</a:t>
            </a:r>
          </a:p>
          <a:p>
            <a:pPr lvl="1"/>
            <a:r>
              <a:rPr lang="en-AU" sz="1600" dirty="0"/>
              <a:t>Date of birth</a:t>
            </a:r>
          </a:p>
          <a:p>
            <a:pPr lvl="1"/>
            <a:r>
              <a:rPr lang="en-AU" sz="1600" dirty="0"/>
              <a:t>Medicare number (if available) including position on card </a:t>
            </a:r>
          </a:p>
          <a:p>
            <a:pPr lvl="1"/>
            <a:r>
              <a:rPr lang="en-AU" sz="1600" dirty="0"/>
              <a:t>Sex</a:t>
            </a:r>
          </a:p>
          <a:p>
            <a:pPr lvl="1"/>
            <a:r>
              <a:rPr lang="en-AU" sz="1600" dirty="0"/>
              <a:t>Phone number</a:t>
            </a:r>
          </a:p>
          <a:p>
            <a:pPr lvl="1"/>
            <a:r>
              <a:rPr lang="en-AU" sz="1600" dirty="0"/>
              <a:t>Whether the person has any relevant conditions, including precautions or contraindications, established above</a:t>
            </a:r>
          </a:p>
          <a:p>
            <a:pPr lvl="1"/>
            <a:r>
              <a:rPr lang="en-AU" sz="1600" dirty="0"/>
              <a:t>That they have received the relevant information sheet and appropriate post-immunisation advice</a:t>
            </a:r>
          </a:p>
          <a:p>
            <a:pPr lvl="1"/>
            <a:r>
              <a:rPr lang="en-AU" sz="1600" dirty="0"/>
              <a:t>Vaccine name, the date and time the vaccine was administered, batch number, site of vaccine injection and name of vaccination service provider and medical practitioner (if provider is a RN). </a:t>
            </a:r>
          </a:p>
          <a:p>
            <a:r>
              <a:rPr lang="en-AU" sz="1600" dirty="0"/>
              <a:t>Following vaccination, observe the patient for 15 minutes, and check the patient has no signs or symptoms requiring clinical review prior to discharge. </a:t>
            </a:r>
          </a:p>
          <a:p>
            <a:r>
              <a:rPr lang="en-AU" sz="1600" dirty="0"/>
              <a:t>Record the administration of each vaccine.</a:t>
            </a:r>
          </a:p>
        </p:txBody>
      </p:sp>
    </p:spTree>
    <p:extLst>
      <p:ext uri="{BB962C8B-B14F-4D97-AF65-F5344CB8AC3E}">
        <p14:creationId xmlns:p14="http://schemas.microsoft.com/office/powerpoint/2010/main" val="3945840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E56EA-BCE5-4C54-A70B-EA01B68730F7}"/>
              </a:ext>
            </a:extLst>
          </p:cNvPr>
          <p:cNvSpPr>
            <a:spLocks noGrp="1"/>
          </p:cNvSpPr>
          <p:nvPr>
            <p:ph type="title"/>
          </p:nvPr>
        </p:nvSpPr>
        <p:spPr>
          <a:xfrm>
            <a:off x="442915" y="383980"/>
            <a:ext cx="10515600" cy="865632"/>
          </a:xfrm>
        </p:spPr>
        <p:txBody>
          <a:bodyPr/>
          <a:lstStyle/>
          <a:p>
            <a:r>
              <a:rPr lang="en-US" b="1" dirty="0"/>
              <a:t>Post vaccination information</a:t>
            </a:r>
            <a:endParaRPr lang="en-AU" b="1" dirty="0"/>
          </a:p>
        </p:txBody>
      </p:sp>
      <p:sp>
        <p:nvSpPr>
          <p:cNvPr id="3" name="Content Placeholder 2">
            <a:extLst>
              <a:ext uri="{FF2B5EF4-FFF2-40B4-BE49-F238E27FC236}">
                <a16:creationId xmlns:a16="http://schemas.microsoft.com/office/drawing/2014/main" id="{E8B64F83-6352-4342-996C-CB98BE3DB4CB}"/>
              </a:ext>
            </a:extLst>
          </p:cNvPr>
          <p:cNvSpPr>
            <a:spLocks noGrp="1"/>
          </p:cNvSpPr>
          <p:nvPr>
            <p:ph idx="1"/>
          </p:nvPr>
        </p:nvSpPr>
        <p:spPr>
          <a:xfrm>
            <a:off x="442915" y="1451609"/>
            <a:ext cx="11306175" cy="4374515"/>
          </a:xfrm>
        </p:spPr>
        <p:txBody>
          <a:bodyPr/>
          <a:lstStyle/>
          <a:p>
            <a:r>
              <a:rPr lang="en-GB" sz="1800" dirty="0"/>
              <a:t>Any fever following vaccination should be monitored and if individuals are concerned about their health at any time, they should seek advice from their immunisation provider, GP or emergency department.</a:t>
            </a:r>
          </a:p>
          <a:p>
            <a:r>
              <a:rPr lang="en-GB" sz="1800" dirty="0"/>
              <a:t>Following vaccination, vaccine recipients should be given written information about possible reactions to the vaccine, how to treat these, and when and from whom to seek further advice if required.</a:t>
            </a:r>
          </a:p>
          <a:p>
            <a:r>
              <a:rPr lang="en-GB" sz="1800" dirty="0"/>
              <a:t>A </a:t>
            </a:r>
            <a:r>
              <a:rPr lang="en-GB" sz="1800" dirty="0">
                <a:hlinkClick r:id="rId2"/>
              </a:rPr>
              <a:t>JYNNEOS fact sheet </a:t>
            </a:r>
            <a:r>
              <a:rPr lang="en-GB" sz="1800" dirty="0"/>
              <a:t>and the </a:t>
            </a:r>
            <a:r>
              <a:rPr lang="en-GB" sz="1800" dirty="0">
                <a:hlinkClick r:id="rId3"/>
              </a:rPr>
              <a:t>NSW Health </a:t>
            </a:r>
            <a:r>
              <a:rPr lang="en-GB" sz="1800" dirty="0" err="1">
                <a:hlinkClick r:id="rId3"/>
              </a:rPr>
              <a:t>mpox</a:t>
            </a:r>
            <a:r>
              <a:rPr lang="en-GB" sz="1800" dirty="0">
                <a:hlinkClick r:id="rId3"/>
              </a:rPr>
              <a:t> fact sheet </a:t>
            </a:r>
            <a:r>
              <a:rPr lang="en-GB" sz="1800" dirty="0"/>
              <a:t>should be given to vaccinees.</a:t>
            </a:r>
          </a:p>
        </p:txBody>
      </p:sp>
    </p:spTree>
    <p:extLst>
      <p:ext uri="{BB962C8B-B14F-4D97-AF65-F5344CB8AC3E}">
        <p14:creationId xmlns:p14="http://schemas.microsoft.com/office/powerpoint/2010/main" val="3972853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E56EA-BCE5-4C54-A70B-EA01B68730F7}"/>
              </a:ext>
            </a:extLst>
          </p:cNvPr>
          <p:cNvSpPr>
            <a:spLocks noGrp="1"/>
          </p:cNvSpPr>
          <p:nvPr>
            <p:ph type="title"/>
          </p:nvPr>
        </p:nvSpPr>
        <p:spPr>
          <a:xfrm>
            <a:off x="442910" y="459393"/>
            <a:ext cx="11009555" cy="1325563"/>
          </a:xfrm>
        </p:spPr>
        <p:txBody>
          <a:bodyPr/>
          <a:lstStyle/>
          <a:p>
            <a:r>
              <a:rPr lang="en-US" sz="4200" b="1" dirty="0"/>
              <a:t>Reporting adverse events after </a:t>
            </a:r>
            <a:r>
              <a:rPr lang="en-US" sz="4200" b="1" dirty="0" err="1"/>
              <a:t>immunisation</a:t>
            </a:r>
            <a:br>
              <a:rPr lang="en-US" sz="4200" b="1" dirty="0"/>
            </a:br>
            <a:r>
              <a:rPr lang="en-US" sz="4200" b="1" dirty="0"/>
              <a:t>(AEFIs) in NSW</a:t>
            </a:r>
            <a:endParaRPr lang="en-AU" sz="4200" b="1" dirty="0"/>
          </a:p>
        </p:txBody>
      </p:sp>
      <p:sp>
        <p:nvSpPr>
          <p:cNvPr id="3" name="Content Placeholder 2">
            <a:extLst>
              <a:ext uri="{FF2B5EF4-FFF2-40B4-BE49-F238E27FC236}">
                <a16:creationId xmlns:a16="http://schemas.microsoft.com/office/drawing/2014/main" id="{E8B64F83-6352-4342-996C-CB98BE3DB4CB}"/>
              </a:ext>
            </a:extLst>
          </p:cNvPr>
          <p:cNvSpPr>
            <a:spLocks noGrp="1"/>
          </p:cNvSpPr>
          <p:nvPr>
            <p:ph idx="1"/>
          </p:nvPr>
        </p:nvSpPr>
        <p:spPr>
          <a:xfrm>
            <a:off x="442910" y="1866506"/>
            <a:ext cx="11306175" cy="3855923"/>
          </a:xfrm>
        </p:spPr>
        <p:txBody>
          <a:bodyPr vert="horz" lIns="0" tIns="0" rIns="0" bIns="0" rtlCol="0" anchor="t">
            <a:noAutofit/>
          </a:bodyPr>
          <a:lstStyle/>
          <a:p>
            <a:r>
              <a:rPr lang="en-AU" sz="1800" dirty="0"/>
              <a:t>Adverse event after immunisation are reportable events under the Public Health Act.</a:t>
            </a:r>
            <a:endParaRPr lang="en-AU" sz="1800" dirty="0">
              <a:cs typeface="Calibri"/>
            </a:endParaRPr>
          </a:p>
          <a:p>
            <a:r>
              <a:rPr lang="en-US" sz="1800" dirty="0">
                <a:solidFill>
                  <a:srgbClr val="060606"/>
                </a:solidFill>
                <a:cs typeface="Arial"/>
              </a:rPr>
              <a:t>Contact the Public Health Unit (PHU) on 1300 066 055 or complete the TGA national AEFI reporting form</a:t>
            </a:r>
            <a:r>
              <a:rPr lang="en-US" sz="1800" dirty="0">
                <a:cs typeface="Arial"/>
              </a:rPr>
              <a:t> </a:t>
            </a:r>
            <a:r>
              <a:rPr lang="en-US" sz="1800" dirty="0">
                <a:hlinkClick r:id="rId2"/>
              </a:rPr>
              <a:t>www.tga.gov.au/form/national-adverse-events-following-immunisation-aefi-reporting-form#aefi-form</a:t>
            </a:r>
            <a:r>
              <a:rPr lang="en-US" sz="1800" dirty="0"/>
              <a:t>.</a:t>
            </a:r>
            <a:endParaRPr lang="en-US" sz="1800" dirty="0">
              <a:cs typeface="Arial"/>
            </a:endParaRPr>
          </a:p>
          <a:p>
            <a:r>
              <a:rPr lang="en-US" sz="1800" dirty="0">
                <a:solidFill>
                  <a:srgbClr val="060606"/>
                </a:solidFill>
                <a:ea typeface="+mn-lt"/>
                <a:cs typeface="+mn-lt"/>
              </a:rPr>
              <a:t>Provide any relevant medical reports and investigations for serious AEFI.</a:t>
            </a:r>
            <a:endParaRPr lang="en-US" sz="1800" dirty="0">
              <a:solidFill>
                <a:srgbClr val="060606"/>
              </a:solidFill>
              <a:cs typeface="Arial"/>
            </a:endParaRPr>
          </a:p>
          <a:p>
            <a:r>
              <a:rPr lang="en-AU" sz="1800" dirty="0"/>
              <a:t>Contact PHU if you are unsure whether a clinical event is an AEFI.</a:t>
            </a:r>
          </a:p>
          <a:p>
            <a:r>
              <a:rPr lang="en-US" sz="1800" dirty="0">
                <a:solidFill>
                  <a:srgbClr val="060606"/>
                </a:solidFill>
                <a:cs typeface="Arial"/>
              </a:rPr>
              <a:t>Clinicians can contact the Immunisation Advice Line for specialist immunisation advice during business hours on 1800 679 477 or </a:t>
            </a:r>
            <a:r>
              <a:rPr lang="en-US" sz="1800" dirty="0">
                <a:solidFill>
                  <a:srgbClr val="060606"/>
                </a:solidFill>
                <a:cs typeface="Arial"/>
                <a:hlinkClick r:id="rId3"/>
              </a:rPr>
              <a:t>schn-nswiss@health.nsw.gov.au</a:t>
            </a:r>
            <a:r>
              <a:rPr lang="en-US" sz="1800" dirty="0">
                <a:solidFill>
                  <a:srgbClr val="060606"/>
                </a:solidFill>
                <a:cs typeface="Arial"/>
              </a:rPr>
              <a:t>.</a:t>
            </a:r>
          </a:p>
          <a:p>
            <a:pPr marL="0" indent="0">
              <a:buNone/>
            </a:pPr>
            <a:endParaRPr lang="en-AU" dirty="0"/>
          </a:p>
        </p:txBody>
      </p:sp>
    </p:spTree>
    <p:extLst>
      <p:ext uri="{BB962C8B-B14F-4D97-AF65-F5344CB8AC3E}">
        <p14:creationId xmlns:p14="http://schemas.microsoft.com/office/powerpoint/2010/main" val="22362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E56EA-BCE5-4C54-A70B-EA01B68730F7}"/>
              </a:ext>
            </a:extLst>
          </p:cNvPr>
          <p:cNvSpPr>
            <a:spLocks noGrp="1"/>
          </p:cNvSpPr>
          <p:nvPr>
            <p:ph type="title"/>
          </p:nvPr>
        </p:nvSpPr>
        <p:spPr>
          <a:xfrm>
            <a:off x="442915" y="454320"/>
            <a:ext cx="10515600" cy="577555"/>
          </a:xfrm>
        </p:spPr>
        <p:txBody>
          <a:bodyPr/>
          <a:lstStyle/>
          <a:p>
            <a:r>
              <a:rPr lang="en-US" b="1" dirty="0"/>
              <a:t>Resources</a:t>
            </a:r>
            <a:endParaRPr lang="en-AU" b="1" dirty="0"/>
          </a:p>
        </p:txBody>
      </p:sp>
      <p:sp>
        <p:nvSpPr>
          <p:cNvPr id="3" name="Content Placeholder 2">
            <a:extLst>
              <a:ext uri="{FF2B5EF4-FFF2-40B4-BE49-F238E27FC236}">
                <a16:creationId xmlns:a16="http://schemas.microsoft.com/office/drawing/2014/main" id="{E8B64F83-6352-4342-996C-CB98BE3DB4CB}"/>
              </a:ext>
            </a:extLst>
          </p:cNvPr>
          <p:cNvSpPr>
            <a:spLocks noGrp="1"/>
          </p:cNvSpPr>
          <p:nvPr>
            <p:ph idx="1"/>
          </p:nvPr>
        </p:nvSpPr>
        <p:spPr>
          <a:xfrm>
            <a:off x="442915" y="1230757"/>
            <a:ext cx="11487316" cy="4595368"/>
          </a:xfrm>
        </p:spPr>
        <p:txBody>
          <a:bodyPr vert="horz" lIns="0" tIns="0" rIns="0" bIns="0" rtlCol="0" anchor="t">
            <a:noAutofit/>
          </a:bodyPr>
          <a:lstStyle/>
          <a:p>
            <a:r>
              <a:rPr lang="en-US" sz="1800" dirty="0"/>
              <a:t>NSW Health: </a:t>
            </a:r>
            <a:r>
              <a:rPr lang="en-US" sz="1800" dirty="0" err="1"/>
              <a:t>Mpox</a:t>
            </a:r>
            <a:r>
              <a:rPr lang="en-US" sz="1800" dirty="0"/>
              <a:t> </a:t>
            </a:r>
            <a:r>
              <a:rPr lang="en-AU" sz="1800" dirty="0"/>
              <a:t>State-wide Protocol for the Supply and Administration of JYNNEOS Vaccine </a:t>
            </a:r>
            <a:r>
              <a:rPr lang="en-AU" sz="1800" dirty="0">
                <a:hlinkClick r:id="rId2"/>
              </a:rPr>
              <a:t>www.health.nsw.gov.au/Infectious/factsheets/Pages/mpxv-protocol.aspx</a:t>
            </a:r>
            <a:r>
              <a:rPr lang="en-AU" sz="1800" dirty="0"/>
              <a:t> </a:t>
            </a:r>
            <a:endParaRPr lang="en-US" sz="1800" dirty="0">
              <a:cs typeface="Calibri"/>
            </a:endParaRPr>
          </a:p>
          <a:p>
            <a:r>
              <a:rPr lang="en-US" sz="1800" dirty="0"/>
              <a:t>Australian Government </a:t>
            </a:r>
            <a:r>
              <a:rPr lang="en-AU" sz="1800" dirty="0">
                <a:solidFill>
                  <a:srgbClr val="313131"/>
                </a:solidFill>
              </a:rPr>
              <a:t>monkeypox (</a:t>
            </a:r>
            <a:r>
              <a:rPr lang="en-AU" sz="1800" dirty="0" err="1">
                <a:solidFill>
                  <a:srgbClr val="313131"/>
                </a:solidFill>
              </a:rPr>
              <a:t>m</a:t>
            </a:r>
            <a:r>
              <a:rPr lang="en-AU" sz="1800" i="0" dirty="0" err="1">
                <a:solidFill>
                  <a:srgbClr val="313131"/>
                </a:solidFill>
                <a:effectLst/>
              </a:rPr>
              <a:t>pox</a:t>
            </a:r>
            <a:r>
              <a:rPr lang="en-AU" sz="1800" dirty="0">
                <a:solidFill>
                  <a:srgbClr val="313131"/>
                </a:solidFill>
              </a:rPr>
              <a:t>) r</a:t>
            </a:r>
            <a:r>
              <a:rPr lang="en-AU" sz="1800" i="0" dirty="0">
                <a:solidFill>
                  <a:srgbClr val="313131"/>
                </a:solidFill>
                <a:effectLst/>
              </a:rPr>
              <a:t>esources </a:t>
            </a:r>
            <a:r>
              <a:rPr lang="en-US" sz="1800" dirty="0">
                <a:hlinkClick r:id="rId3"/>
              </a:rPr>
              <a:t>www.health.gov.au/resources/collections/monkeypox-mpx-resources</a:t>
            </a:r>
            <a:r>
              <a:rPr lang="en-US" sz="1800" dirty="0"/>
              <a:t> </a:t>
            </a:r>
            <a:endParaRPr lang="en-US" sz="1800" dirty="0">
              <a:cs typeface="Calibri"/>
            </a:endParaRPr>
          </a:p>
          <a:p>
            <a:r>
              <a:rPr lang="en-US" sz="1800" dirty="0"/>
              <a:t>NSW Health </a:t>
            </a:r>
            <a:r>
              <a:rPr lang="en-US" sz="1800" dirty="0" err="1"/>
              <a:t>mpox</a:t>
            </a:r>
            <a:r>
              <a:rPr lang="en-US" sz="1800" dirty="0"/>
              <a:t> fact sheet </a:t>
            </a:r>
            <a:r>
              <a:rPr lang="en-US" sz="1800" dirty="0">
                <a:hlinkClick r:id="rId4"/>
              </a:rPr>
              <a:t>www.health.nsw.gov.au/Infectious/factsheets/Pages/monkeypox.aspx</a:t>
            </a:r>
            <a:r>
              <a:rPr lang="en-US" sz="1800" dirty="0"/>
              <a:t> </a:t>
            </a:r>
            <a:endParaRPr lang="en-US" sz="1800" dirty="0">
              <a:cs typeface="Calibri"/>
            </a:endParaRPr>
          </a:p>
          <a:p>
            <a:r>
              <a:rPr lang="en-US" sz="1800" dirty="0"/>
              <a:t>ATAGI clinical guidance on vaccination against monkeypox </a:t>
            </a:r>
            <a:r>
              <a:rPr lang="en-US" sz="1800" dirty="0">
                <a:hlinkClick r:id="rId5"/>
              </a:rPr>
              <a:t>https://www.health.gov.au/resources/publications/atagi-clinical-guidance-on-vaccination-against-monkeypox</a:t>
            </a:r>
            <a:r>
              <a:rPr lang="en-US" sz="1800" dirty="0"/>
              <a:t> </a:t>
            </a:r>
            <a:endParaRPr lang="en-US" sz="1800" dirty="0">
              <a:cs typeface="Calibri"/>
            </a:endParaRPr>
          </a:p>
          <a:p>
            <a:r>
              <a:rPr lang="en-AU" sz="1800" dirty="0"/>
              <a:t>CEC Infection Prevention and Control Information: Monkeypox </a:t>
            </a:r>
            <a:r>
              <a:rPr lang="en-AU" sz="1800" dirty="0">
                <a:hlinkClick r:id="rId6"/>
              </a:rPr>
              <a:t>www.cec.health.nsw.gov.au/__data/assets/pdf_file/0003/728148/infection-prevention-and-control-information-for-clinicians-monkeypox.pdf</a:t>
            </a:r>
            <a:r>
              <a:rPr lang="en-AU" sz="1800" dirty="0"/>
              <a:t> </a:t>
            </a:r>
            <a:endParaRPr lang="en-AU" sz="1800" dirty="0">
              <a:cs typeface="Calibri"/>
            </a:endParaRPr>
          </a:p>
        </p:txBody>
      </p:sp>
    </p:spTree>
    <p:extLst>
      <p:ext uri="{BB962C8B-B14F-4D97-AF65-F5344CB8AC3E}">
        <p14:creationId xmlns:p14="http://schemas.microsoft.com/office/powerpoint/2010/main" val="94785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80727-3797-4F00-824B-EFE6C1B1061D}"/>
              </a:ext>
            </a:extLst>
          </p:cNvPr>
          <p:cNvSpPr>
            <a:spLocks noGrp="1"/>
          </p:cNvSpPr>
          <p:nvPr>
            <p:ph type="title"/>
          </p:nvPr>
        </p:nvSpPr>
        <p:spPr>
          <a:xfrm>
            <a:off x="442910" y="216536"/>
            <a:ext cx="10515600" cy="1014222"/>
          </a:xfrm>
        </p:spPr>
        <p:txBody>
          <a:bodyPr/>
          <a:lstStyle/>
          <a:p>
            <a:r>
              <a:rPr lang="en-US" b="1" i="1" dirty="0"/>
              <a:t>Monkeypox virus</a:t>
            </a:r>
            <a:endParaRPr lang="en-AU" b="1" i="1" dirty="0"/>
          </a:p>
        </p:txBody>
      </p:sp>
      <p:sp>
        <p:nvSpPr>
          <p:cNvPr id="3" name="Content Placeholder 2">
            <a:extLst>
              <a:ext uri="{FF2B5EF4-FFF2-40B4-BE49-F238E27FC236}">
                <a16:creationId xmlns:a16="http://schemas.microsoft.com/office/drawing/2014/main" id="{625D80FA-7264-4565-BCCC-A33511A8FBEC}"/>
              </a:ext>
            </a:extLst>
          </p:cNvPr>
          <p:cNvSpPr>
            <a:spLocks noGrp="1"/>
          </p:cNvSpPr>
          <p:nvPr>
            <p:ph idx="1"/>
          </p:nvPr>
        </p:nvSpPr>
        <p:spPr/>
        <p:txBody>
          <a:bodyPr vert="horz" lIns="0" tIns="0" rIns="0" bIns="0" rtlCol="0" anchor="t">
            <a:noAutofit/>
          </a:bodyPr>
          <a:lstStyle/>
          <a:p>
            <a:r>
              <a:rPr lang="en-AU" sz="1800" dirty="0" err="1"/>
              <a:t>Mpox</a:t>
            </a:r>
            <a:r>
              <a:rPr lang="en-AU" sz="1800" dirty="0"/>
              <a:t> is a viral infection that causes a rash. </a:t>
            </a:r>
          </a:p>
          <a:p>
            <a:r>
              <a:rPr lang="en-AU" sz="1800" dirty="0"/>
              <a:t>It is caused by the </a:t>
            </a:r>
            <a:r>
              <a:rPr lang="en-AU" sz="1800" i="1" dirty="0"/>
              <a:t>monkeypox virus</a:t>
            </a:r>
            <a:r>
              <a:rPr lang="en-AU" sz="1800" dirty="0"/>
              <a:t>, a DNA virus of the </a:t>
            </a:r>
            <a:r>
              <a:rPr lang="en-AU" sz="1800" dirty="0" err="1"/>
              <a:t>orthopoxvirus</a:t>
            </a:r>
            <a:r>
              <a:rPr lang="en-AU" sz="1800" dirty="0"/>
              <a:t> genus. </a:t>
            </a:r>
            <a:endParaRPr lang="en-AU" sz="1800" dirty="0">
              <a:cs typeface="Calibri"/>
            </a:endParaRPr>
          </a:p>
          <a:p>
            <a:r>
              <a:rPr lang="en-GB" sz="1800" dirty="0"/>
              <a:t>Since the global eradication of smallpox in 1980 and subsequent cessation of smallpox vaccination, </a:t>
            </a:r>
            <a:r>
              <a:rPr lang="en-GB" sz="1800" dirty="0" err="1"/>
              <a:t>mpox</a:t>
            </a:r>
            <a:r>
              <a:rPr lang="en-GB" sz="1800" dirty="0"/>
              <a:t> has emerged as the most important </a:t>
            </a:r>
            <a:r>
              <a:rPr lang="en-GB" sz="1800" dirty="0" err="1"/>
              <a:t>orthopoxvirus</a:t>
            </a:r>
            <a:r>
              <a:rPr lang="en-GB" sz="1800" dirty="0"/>
              <a:t>. </a:t>
            </a:r>
            <a:endParaRPr lang="en-AU" sz="1800" dirty="0">
              <a:cs typeface="Calibri"/>
            </a:endParaRPr>
          </a:p>
          <a:p>
            <a:r>
              <a:rPr lang="en-AU" sz="1800" dirty="0"/>
              <a:t>Since May 2022, there has been a global increase in </a:t>
            </a:r>
            <a:r>
              <a:rPr lang="en-AU" sz="1800" dirty="0" err="1"/>
              <a:t>mpox</a:t>
            </a:r>
            <a:r>
              <a:rPr lang="en-AU" sz="1800" dirty="0"/>
              <a:t> cases reported from multiple countries where </a:t>
            </a:r>
            <a:r>
              <a:rPr lang="en-AU" sz="1800" dirty="0" err="1"/>
              <a:t>mpox</a:t>
            </a:r>
            <a:r>
              <a:rPr lang="en-AU" sz="1800" dirty="0"/>
              <a:t> is not usually seen. </a:t>
            </a:r>
          </a:p>
          <a:p>
            <a:r>
              <a:rPr lang="en-AU" sz="1800" dirty="0"/>
              <a:t>Human-to-human transmission is occurring largely through sexual networks of gay, bisexual and men who have sex with men (GBMSM). </a:t>
            </a:r>
            <a:r>
              <a:rPr lang="en-AU" sz="1800" b="0" i="0" dirty="0">
                <a:effectLst/>
              </a:rPr>
              <a:t>It is mainly spread by skin-to-skin contact with someone who has </a:t>
            </a:r>
            <a:r>
              <a:rPr lang="en-AU" sz="1800" b="0" i="0" dirty="0" err="1">
                <a:effectLst/>
              </a:rPr>
              <a:t>mpox</a:t>
            </a:r>
            <a:r>
              <a:rPr lang="en-AU" sz="1800" b="0" i="0" dirty="0">
                <a:effectLst/>
              </a:rPr>
              <a:t>. </a:t>
            </a:r>
          </a:p>
          <a:p>
            <a:r>
              <a:rPr lang="en-AU" sz="1800" dirty="0" err="1"/>
              <a:t>Mpox</a:t>
            </a:r>
            <a:r>
              <a:rPr lang="en-AU" sz="1800" dirty="0"/>
              <a:t> has been notifiable in Australia since 1 June 2022. </a:t>
            </a:r>
            <a:endParaRPr lang="en-AU" sz="1800" dirty="0">
              <a:cs typeface="Calibri"/>
            </a:endParaRPr>
          </a:p>
        </p:txBody>
      </p:sp>
    </p:spTree>
    <p:extLst>
      <p:ext uri="{BB962C8B-B14F-4D97-AF65-F5344CB8AC3E}">
        <p14:creationId xmlns:p14="http://schemas.microsoft.com/office/powerpoint/2010/main" val="1521861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EC4E8-51FB-40B2-9F70-A2B1B33D2905}"/>
              </a:ext>
            </a:extLst>
          </p:cNvPr>
          <p:cNvSpPr>
            <a:spLocks noGrp="1"/>
          </p:cNvSpPr>
          <p:nvPr>
            <p:ph type="title"/>
          </p:nvPr>
        </p:nvSpPr>
        <p:spPr>
          <a:xfrm>
            <a:off x="442910" y="168028"/>
            <a:ext cx="10515600" cy="831214"/>
          </a:xfrm>
        </p:spPr>
        <p:txBody>
          <a:bodyPr/>
          <a:lstStyle/>
          <a:p>
            <a:r>
              <a:rPr lang="en-US" sz="4200" b="1" dirty="0" err="1"/>
              <a:t>Mpox</a:t>
            </a:r>
            <a:r>
              <a:rPr lang="en-US" sz="4200" b="1" dirty="0"/>
              <a:t>: symptoms and transmission</a:t>
            </a:r>
            <a:endParaRPr lang="en-AU" sz="4200" b="1" dirty="0"/>
          </a:p>
        </p:txBody>
      </p:sp>
      <p:sp>
        <p:nvSpPr>
          <p:cNvPr id="3" name="Content Placeholder 2">
            <a:extLst>
              <a:ext uri="{FF2B5EF4-FFF2-40B4-BE49-F238E27FC236}">
                <a16:creationId xmlns:a16="http://schemas.microsoft.com/office/drawing/2014/main" id="{72BB2E03-DBBF-4FB5-877F-72850AF5EAE0}"/>
              </a:ext>
            </a:extLst>
          </p:cNvPr>
          <p:cNvSpPr>
            <a:spLocks noGrp="1"/>
          </p:cNvSpPr>
          <p:nvPr>
            <p:ph idx="1"/>
          </p:nvPr>
        </p:nvSpPr>
        <p:spPr>
          <a:xfrm>
            <a:off x="442915" y="878869"/>
            <a:ext cx="11306175" cy="5100261"/>
          </a:xfrm>
        </p:spPr>
        <p:txBody>
          <a:bodyPr vert="horz" lIns="0" tIns="0" rIns="0" bIns="0" rtlCol="0" anchor="t">
            <a:noAutofit/>
          </a:bodyPr>
          <a:lstStyle/>
          <a:p>
            <a:pPr algn="l" rtl="0" fontAlgn="base">
              <a:buFont typeface="Arial" panose="020B0604020202020204" pitchFamily="34" charset="0"/>
              <a:buChar char="•"/>
            </a:pPr>
            <a:r>
              <a:rPr lang="en-AU" sz="1600" b="0" i="0" dirty="0">
                <a:solidFill>
                  <a:srgbClr val="000000"/>
                </a:solidFill>
                <a:effectLst/>
              </a:rPr>
              <a:t>Symptoms usually begin 7-14 days after exposure. This can be as short as a few days or as long as 21 days.  </a:t>
            </a:r>
            <a:endParaRPr lang="en-AU" sz="1600" b="0" i="0" dirty="0">
              <a:solidFill>
                <a:srgbClr val="000000"/>
              </a:solidFill>
              <a:effectLst/>
              <a:cs typeface="Calibri"/>
            </a:endParaRPr>
          </a:p>
          <a:p>
            <a:pPr algn="l" rtl="0" fontAlgn="base"/>
            <a:r>
              <a:rPr lang="en-AU" sz="1600" b="0" i="0" dirty="0" err="1">
                <a:solidFill>
                  <a:srgbClr val="000000"/>
                </a:solidFill>
                <a:effectLst/>
              </a:rPr>
              <a:t>Mpox</a:t>
            </a:r>
            <a:r>
              <a:rPr lang="en-AU" sz="1600" b="0" i="0" dirty="0">
                <a:solidFill>
                  <a:srgbClr val="000000"/>
                </a:solidFill>
                <a:effectLst/>
              </a:rPr>
              <a:t> symptoms may include:   </a:t>
            </a:r>
            <a:endParaRPr lang="en-AU" sz="1600" b="0" i="0" dirty="0">
              <a:solidFill>
                <a:srgbClr val="000000"/>
              </a:solidFill>
              <a:effectLst/>
              <a:cs typeface="Calibri"/>
            </a:endParaRPr>
          </a:p>
          <a:p>
            <a:pPr lvl="1" fontAlgn="base"/>
            <a:r>
              <a:rPr lang="en-AU" sz="1600" dirty="0">
                <a:solidFill>
                  <a:srgbClr val="000000"/>
                </a:solidFill>
              </a:rPr>
              <a:t>R</a:t>
            </a:r>
            <a:r>
              <a:rPr lang="en-AU" sz="1600" b="0" i="0" dirty="0">
                <a:solidFill>
                  <a:srgbClr val="000000"/>
                </a:solidFill>
                <a:effectLst/>
              </a:rPr>
              <a:t>ashes, pimple-like lesions or sores, particularly in areas that are hard to see such as the genitals, anus or buttocks, and on the face, arms and legs</a:t>
            </a:r>
            <a:endParaRPr lang="en-AU" sz="1600" b="0" i="0" dirty="0">
              <a:solidFill>
                <a:srgbClr val="000000"/>
              </a:solidFill>
              <a:effectLst/>
              <a:cs typeface="Calibri"/>
            </a:endParaRPr>
          </a:p>
          <a:p>
            <a:pPr lvl="1" fontAlgn="base"/>
            <a:r>
              <a:rPr lang="en-AU" sz="1600" dirty="0">
                <a:solidFill>
                  <a:srgbClr val="000000"/>
                </a:solidFill>
              </a:rPr>
              <a:t>U</a:t>
            </a:r>
            <a:r>
              <a:rPr lang="en-AU" sz="1600" b="0" i="0" dirty="0">
                <a:solidFill>
                  <a:srgbClr val="000000"/>
                </a:solidFill>
                <a:effectLst/>
              </a:rPr>
              <a:t>lcers, lesions or sores in the mouth  </a:t>
            </a:r>
            <a:endParaRPr lang="en-AU" sz="1600" b="0" i="0" dirty="0">
              <a:solidFill>
                <a:srgbClr val="000000"/>
              </a:solidFill>
              <a:effectLst/>
              <a:cs typeface="Calibri"/>
            </a:endParaRPr>
          </a:p>
          <a:p>
            <a:pPr lvl="1" fontAlgn="base"/>
            <a:r>
              <a:rPr lang="en-AU" sz="1600" dirty="0">
                <a:solidFill>
                  <a:srgbClr val="000000"/>
                </a:solidFill>
              </a:rPr>
              <a:t>F</a:t>
            </a:r>
            <a:r>
              <a:rPr lang="en-AU" sz="1600" b="0" i="0" dirty="0">
                <a:solidFill>
                  <a:srgbClr val="000000"/>
                </a:solidFill>
                <a:effectLst/>
              </a:rPr>
              <a:t>ever, headache, muscle aches, backache, swollen lymph nodes, chills and/or exhaustion prior to the rash or lesions developing.  </a:t>
            </a:r>
            <a:endParaRPr lang="en-AU" sz="1600" b="0" i="0" dirty="0">
              <a:solidFill>
                <a:srgbClr val="000000"/>
              </a:solidFill>
              <a:effectLst/>
              <a:cs typeface="Calibri"/>
            </a:endParaRPr>
          </a:p>
          <a:p>
            <a:pPr algn="l" rtl="0" fontAlgn="base"/>
            <a:r>
              <a:rPr lang="en-AU" sz="1600" b="0" i="0" dirty="0">
                <a:solidFill>
                  <a:srgbClr val="000000"/>
                </a:solidFill>
                <a:effectLst/>
              </a:rPr>
              <a:t>The lesions start as a flat red rash that develops into pustules, which then form crusts or scabs and fall off.  </a:t>
            </a:r>
            <a:endParaRPr lang="en-AU" sz="1600" b="0" i="0" dirty="0">
              <a:solidFill>
                <a:srgbClr val="000000"/>
              </a:solidFill>
              <a:effectLst/>
              <a:cs typeface="Calibri"/>
            </a:endParaRPr>
          </a:p>
          <a:p>
            <a:pPr fontAlgn="base"/>
            <a:r>
              <a:rPr lang="en-AU" sz="1600" b="0" i="0" dirty="0" err="1">
                <a:solidFill>
                  <a:srgbClr val="000000"/>
                </a:solidFill>
                <a:effectLst/>
              </a:rPr>
              <a:t>Mpox</a:t>
            </a:r>
            <a:r>
              <a:rPr lang="en-AU" sz="1600" b="0" i="0" dirty="0">
                <a:solidFill>
                  <a:srgbClr val="000000"/>
                </a:solidFill>
                <a:effectLst/>
              </a:rPr>
              <a:t> mainly spreads from one person to another by direct skin-to-skin contact. It may be spread by breathing in droplets breathed out by someone who has </a:t>
            </a:r>
            <a:r>
              <a:rPr lang="en-AU" sz="1600" b="0" i="0" dirty="0" err="1">
                <a:solidFill>
                  <a:srgbClr val="000000"/>
                </a:solidFill>
                <a:effectLst/>
              </a:rPr>
              <a:t>mpox</a:t>
            </a:r>
            <a:r>
              <a:rPr lang="en-AU" sz="1600" b="0" i="0" dirty="0">
                <a:solidFill>
                  <a:srgbClr val="000000"/>
                </a:solidFill>
                <a:effectLst/>
              </a:rPr>
              <a:t> during prolonged close contact, but this is rare. It can also be spread through contact with infected bodily fluids or contaminated objects, such as bedding or clothes.</a:t>
            </a:r>
            <a:r>
              <a:rPr lang="en-AU" sz="1600" dirty="0">
                <a:solidFill>
                  <a:srgbClr val="000000"/>
                </a:solidFill>
              </a:rPr>
              <a:t> </a:t>
            </a:r>
            <a:endParaRPr lang="en-AU" sz="1600" dirty="0">
              <a:solidFill>
                <a:srgbClr val="000000"/>
              </a:solidFill>
              <a:cs typeface="Calibri"/>
            </a:endParaRPr>
          </a:p>
          <a:p>
            <a:pPr algn="l" rtl="0" fontAlgn="base"/>
            <a:r>
              <a:rPr lang="en-AU" sz="1600" b="0" i="0" dirty="0" err="1">
                <a:solidFill>
                  <a:srgbClr val="000000"/>
                </a:solidFill>
                <a:effectLst/>
              </a:rPr>
              <a:t>Mpox</a:t>
            </a:r>
            <a:r>
              <a:rPr lang="en-AU" sz="1600" b="0" i="0" dirty="0">
                <a:solidFill>
                  <a:srgbClr val="000000"/>
                </a:solidFill>
                <a:effectLst/>
              </a:rPr>
              <a:t> may be passed on during sex. It is not known how long </a:t>
            </a:r>
            <a:r>
              <a:rPr lang="en-AU" sz="1600" b="0" i="1" dirty="0">
                <a:solidFill>
                  <a:srgbClr val="000000"/>
                </a:solidFill>
                <a:effectLst/>
              </a:rPr>
              <a:t>monkeypox virus </a:t>
            </a:r>
            <a:r>
              <a:rPr lang="en-AU" sz="1600" b="0" i="0" dirty="0">
                <a:solidFill>
                  <a:srgbClr val="000000"/>
                </a:solidFill>
                <a:effectLst/>
              </a:rPr>
              <a:t>remains present in semen and other genital excretions. People who have </a:t>
            </a:r>
            <a:r>
              <a:rPr lang="en-AU" sz="1600" b="0" i="0" dirty="0" err="1">
                <a:solidFill>
                  <a:srgbClr val="000000"/>
                </a:solidFill>
                <a:effectLst/>
              </a:rPr>
              <a:t>mpox</a:t>
            </a:r>
            <a:r>
              <a:rPr lang="en-AU" sz="1600" b="0" i="0" dirty="0">
                <a:solidFill>
                  <a:srgbClr val="000000"/>
                </a:solidFill>
                <a:effectLst/>
              </a:rPr>
              <a:t> should abstain from sex for the duration of their infection. People who have recovered from </a:t>
            </a:r>
            <a:r>
              <a:rPr lang="en-AU" sz="1600" b="0" i="0" dirty="0" err="1">
                <a:solidFill>
                  <a:srgbClr val="000000"/>
                </a:solidFill>
                <a:effectLst/>
              </a:rPr>
              <a:t>mpox</a:t>
            </a:r>
            <a:r>
              <a:rPr lang="en-AU" sz="1600" b="0" i="0" dirty="0">
                <a:solidFill>
                  <a:srgbClr val="000000"/>
                </a:solidFill>
                <a:effectLst/>
              </a:rPr>
              <a:t> should use condoms when engaging in sexual activity for 12 weeks after recovery.</a:t>
            </a:r>
            <a:r>
              <a:rPr lang="en-AU" sz="1600" dirty="0">
                <a:solidFill>
                  <a:srgbClr val="000000"/>
                </a:solidFill>
              </a:rPr>
              <a:t> </a:t>
            </a:r>
          </a:p>
          <a:p>
            <a:pPr fontAlgn="base"/>
            <a:r>
              <a:rPr lang="en-AU" sz="1600" b="0" i="0" dirty="0">
                <a:solidFill>
                  <a:srgbClr val="22272B"/>
                </a:solidFill>
                <a:effectLst/>
                <a:latin typeface="Calibri" panose="020F0502020204030204" pitchFamily="34" charset="0"/>
              </a:rPr>
              <a:t>People with </a:t>
            </a:r>
            <a:r>
              <a:rPr lang="en-AU" sz="1600" b="0" i="0" dirty="0" err="1">
                <a:solidFill>
                  <a:srgbClr val="22272B"/>
                </a:solidFill>
                <a:effectLst/>
                <a:latin typeface="Calibri" panose="020F0502020204030204" pitchFamily="34" charset="0"/>
              </a:rPr>
              <a:t>mpox</a:t>
            </a:r>
            <a:r>
              <a:rPr lang="en-AU" sz="1600" b="0" i="0" dirty="0">
                <a:solidFill>
                  <a:srgbClr val="22272B"/>
                </a:solidFill>
                <a:effectLst/>
                <a:latin typeface="Calibri" panose="020F0502020204030204" pitchFamily="34" charset="0"/>
              </a:rPr>
              <a:t> should also not donate any human tissue, including blood, cells, tissue, breast milk, semen, or organs (while unwell and for 12 weeks following clearance).</a:t>
            </a:r>
            <a:endParaRPr lang="en-AU" sz="1600" b="0" i="0" dirty="0">
              <a:solidFill>
                <a:srgbClr val="000000"/>
              </a:solidFill>
              <a:effectLst/>
              <a:cs typeface="Calibri"/>
            </a:endParaRPr>
          </a:p>
          <a:p>
            <a:pPr algn="l" rtl="0" fontAlgn="base"/>
            <a:r>
              <a:rPr lang="en-AU" sz="1600" b="0" i="0" dirty="0">
                <a:solidFill>
                  <a:srgbClr val="000000"/>
                </a:solidFill>
                <a:effectLst/>
              </a:rPr>
              <a:t>People with </a:t>
            </a:r>
            <a:r>
              <a:rPr lang="en-AU" sz="1600" b="0" i="0" dirty="0" err="1">
                <a:solidFill>
                  <a:srgbClr val="000000"/>
                </a:solidFill>
                <a:effectLst/>
              </a:rPr>
              <a:t>mpox</a:t>
            </a:r>
            <a:r>
              <a:rPr lang="en-AU" sz="1600" b="0" i="0" dirty="0">
                <a:solidFill>
                  <a:srgbClr val="000000"/>
                </a:solidFill>
                <a:effectLst/>
              </a:rPr>
              <a:t> are infectious from the time they first get symptoms until all the lesions have crusted, the scabs have fallen off and a fresh layer of skin has formed underneath.</a:t>
            </a:r>
            <a:endParaRPr lang="en-AU" sz="1600" b="0" i="0" dirty="0">
              <a:solidFill>
                <a:srgbClr val="000000"/>
              </a:solidFill>
              <a:effectLst/>
              <a:cs typeface="Calibri"/>
            </a:endParaRPr>
          </a:p>
          <a:p>
            <a:endParaRPr lang="en-AU" dirty="0"/>
          </a:p>
        </p:txBody>
      </p:sp>
    </p:spTree>
    <p:extLst>
      <p:ext uri="{BB962C8B-B14F-4D97-AF65-F5344CB8AC3E}">
        <p14:creationId xmlns:p14="http://schemas.microsoft.com/office/powerpoint/2010/main" val="3869179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DC609-E158-4117-9069-07263172CE4C}"/>
              </a:ext>
            </a:extLst>
          </p:cNvPr>
          <p:cNvSpPr>
            <a:spLocks noGrp="1"/>
          </p:cNvSpPr>
          <p:nvPr>
            <p:ph type="title"/>
          </p:nvPr>
        </p:nvSpPr>
        <p:spPr>
          <a:xfrm>
            <a:off x="442910" y="171451"/>
            <a:ext cx="10515600" cy="674370"/>
          </a:xfrm>
        </p:spPr>
        <p:txBody>
          <a:bodyPr/>
          <a:lstStyle/>
          <a:p>
            <a:r>
              <a:rPr lang="en-US" b="1" dirty="0"/>
              <a:t>Vaccination to prevent </a:t>
            </a:r>
            <a:r>
              <a:rPr lang="en-US" b="1" dirty="0" err="1"/>
              <a:t>mpox</a:t>
            </a:r>
            <a:r>
              <a:rPr lang="en-US" b="1" dirty="0"/>
              <a:t> </a:t>
            </a:r>
            <a:endParaRPr lang="en-AU" b="1" dirty="0"/>
          </a:p>
        </p:txBody>
      </p:sp>
      <p:sp>
        <p:nvSpPr>
          <p:cNvPr id="3" name="Content Placeholder 2">
            <a:extLst>
              <a:ext uri="{FF2B5EF4-FFF2-40B4-BE49-F238E27FC236}">
                <a16:creationId xmlns:a16="http://schemas.microsoft.com/office/drawing/2014/main" id="{BFFA179B-7AE6-4988-B971-9D290772EC00}"/>
              </a:ext>
            </a:extLst>
          </p:cNvPr>
          <p:cNvSpPr>
            <a:spLocks noGrp="1"/>
          </p:cNvSpPr>
          <p:nvPr>
            <p:ph idx="1"/>
          </p:nvPr>
        </p:nvSpPr>
        <p:spPr>
          <a:xfrm>
            <a:off x="442910" y="845821"/>
            <a:ext cx="11306175" cy="5497829"/>
          </a:xfrm>
        </p:spPr>
        <p:txBody>
          <a:bodyPr vert="horz" lIns="0" tIns="0" rIns="0" bIns="0" rtlCol="0" anchor="t">
            <a:noAutofit/>
          </a:bodyPr>
          <a:lstStyle/>
          <a:p>
            <a:r>
              <a:rPr lang="en-AU" sz="1800" dirty="0"/>
              <a:t>Smallpox vaccines can provide protection against </a:t>
            </a:r>
            <a:r>
              <a:rPr lang="en-AU" sz="1800" dirty="0" err="1"/>
              <a:t>mpox</a:t>
            </a:r>
            <a:r>
              <a:rPr lang="en-AU" sz="1800" dirty="0"/>
              <a:t> because the two viruses are closely related. </a:t>
            </a:r>
            <a:endParaRPr lang="en-AU" sz="1800" dirty="0">
              <a:cs typeface="Calibri"/>
            </a:endParaRPr>
          </a:p>
          <a:p>
            <a:r>
              <a:rPr lang="en-AU" sz="1800" dirty="0"/>
              <a:t>Older generation smallpox vaccines had significant side effects and were not suitable for use for many people. Before August 2022, the only smallpox vaccine available in NSW was the older generation vaccine, ACAM2000. </a:t>
            </a:r>
            <a:endParaRPr lang="en-AU" sz="1800" dirty="0">
              <a:cs typeface="Calibri"/>
            </a:endParaRPr>
          </a:p>
          <a:p>
            <a:r>
              <a:rPr lang="en-AU" sz="1800" dirty="0"/>
              <a:t>NSW Health has secured a new vaccine against smallpox called JYNNEOS, which is the USA brand.</a:t>
            </a:r>
            <a:endParaRPr lang="en-AU" sz="1800" dirty="0">
              <a:cs typeface="Calibri"/>
            </a:endParaRPr>
          </a:p>
          <a:p>
            <a:r>
              <a:rPr lang="en-AU" sz="1800" dirty="0"/>
              <a:t>JYNNEOS has fewer side effects than ACAM2000 and can be safely used by all groups of people, including those who are immunocompromised. It is a replication-deficient vaccine containing live attenuated Modified Vaccinia Ankara (MVA) virus. </a:t>
            </a:r>
            <a:endParaRPr lang="en-AU" sz="1800" dirty="0">
              <a:cs typeface="Calibri"/>
            </a:endParaRPr>
          </a:p>
          <a:p>
            <a:r>
              <a:rPr lang="en-AU" sz="1800" dirty="0"/>
              <a:t>JYNNEOS is produced by Bavarian Nordic (BN) and is often called MVA-BN. Its brand names in Canada (</a:t>
            </a:r>
            <a:r>
              <a:rPr lang="en-AU" sz="1800" dirty="0" err="1"/>
              <a:t>Imvamune</a:t>
            </a:r>
            <a:r>
              <a:rPr lang="en-AU" sz="1800" dirty="0"/>
              <a:t>) and Europe/UK (</a:t>
            </a:r>
            <a:r>
              <a:rPr lang="en-AU" sz="1800" dirty="0" err="1"/>
              <a:t>Imvanex</a:t>
            </a:r>
            <a:r>
              <a:rPr lang="en-AU" sz="1800" dirty="0"/>
              <a:t>). </a:t>
            </a:r>
            <a:endParaRPr lang="en-AU" sz="1800" dirty="0">
              <a:cs typeface="Calibri"/>
            </a:endParaRPr>
          </a:p>
          <a:p>
            <a:r>
              <a:rPr lang="en-AU" sz="1800" dirty="0"/>
              <a:t>In human and animal studies, JYNNEOS demonstrates very limited replication capability and low neuropathogenicity, while retaining immunogenic properties, including protective immune responses against a variety of </a:t>
            </a:r>
            <a:r>
              <a:rPr lang="en-AU" sz="1800" dirty="0" err="1"/>
              <a:t>orthopox</a:t>
            </a:r>
            <a:r>
              <a:rPr lang="en-AU" sz="1800" dirty="0"/>
              <a:t> viruses.</a:t>
            </a:r>
            <a:endParaRPr lang="en-AU" sz="1800" dirty="0">
              <a:cs typeface="Calibri"/>
            </a:endParaRPr>
          </a:p>
          <a:p>
            <a:r>
              <a:rPr lang="en-AU" sz="1800" dirty="0"/>
              <a:t>As JYNNEOS cannot replicate in mammalian cells, it does not produce a lesion at the site of vaccination, unlike previous smallpox vaccines. The vaccine </a:t>
            </a:r>
            <a:r>
              <a:rPr lang="en-AU" sz="1800" b="1" dirty="0"/>
              <a:t>does not </a:t>
            </a:r>
            <a:r>
              <a:rPr lang="en-AU" sz="1800" dirty="0"/>
              <a:t>contain smallpox virus (Variola virus) and </a:t>
            </a:r>
            <a:r>
              <a:rPr lang="en-AU" sz="1800" b="1" dirty="0"/>
              <a:t>cannot</a:t>
            </a:r>
            <a:r>
              <a:rPr lang="en-AU" sz="1800" dirty="0"/>
              <a:t> cause or spread smallpox. </a:t>
            </a:r>
            <a:endParaRPr lang="en-AU" sz="1800" dirty="0">
              <a:cs typeface="Calibri"/>
            </a:endParaRPr>
          </a:p>
          <a:p>
            <a:r>
              <a:rPr lang="en-AU" sz="1800" dirty="0"/>
              <a:t>This learning module will only discuss vaccination using the JYNNEOS vaccine. </a:t>
            </a:r>
            <a:endParaRPr lang="en-AU" sz="1800" dirty="0">
              <a:cs typeface="Calibri"/>
            </a:endParaRPr>
          </a:p>
          <a:p>
            <a:endParaRPr lang="en-AU" sz="1800" dirty="0"/>
          </a:p>
        </p:txBody>
      </p:sp>
    </p:spTree>
    <p:extLst>
      <p:ext uri="{BB962C8B-B14F-4D97-AF65-F5344CB8AC3E}">
        <p14:creationId xmlns:p14="http://schemas.microsoft.com/office/powerpoint/2010/main" val="1179585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E56EA-BCE5-4C54-A70B-EA01B68730F7}"/>
              </a:ext>
            </a:extLst>
          </p:cNvPr>
          <p:cNvSpPr>
            <a:spLocks noGrp="1"/>
          </p:cNvSpPr>
          <p:nvPr>
            <p:ph type="title"/>
          </p:nvPr>
        </p:nvSpPr>
        <p:spPr>
          <a:xfrm>
            <a:off x="442910" y="365125"/>
            <a:ext cx="10910890" cy="865631"/>
          </a:xfrm>
        </p:spPr>
        <p:txBody>
          <a:bodyPr/>
          <a:lstStyle/>
          <a:p>
            <a:r>
              <a:rPr lang="en-US" b="1" dirty="0"/>
              <a:t>Vaccine recommendations for JYNNEOS vaccine</a:t>
            </a:r>
            <a:endParaRPr lang="en-AU" b="1" dirty="0"/>
          </a:p>
        </p:txBody>
      </p:sp>
      <p:sp>
        <p:nvSpPr>
          <p:cNvPr id="3" name="Content Placeholder 2">
            <a:extLst>
              <a:ext uri="{FF2B5EF4-FFF2-40B4-BE49-F238E27FC236}">
                <a16:creationId xmlns:a16="http://schemas.microsoft.com/office/drawing/2014/main" id="{E8B64F83-6352-4342-996C-CB98BE3DB4CB}"/>
              </a:ext>
            </a:extLst>
          </p:cNvPr>
          <p:cNvSpPr>
            <a:spLocks noGrp="1"/>
          </p:cNvSpPr>
          <p:nvPr>
            <p:ph idx="1"/>
          </p:nvPr>
        </p:nvSpPr>
        <p:spPr>
          <a:xfrm>
            <a:off x="442915" y="1218414"/>
            <a:ext cx="11306175" cy="4421171"/>
          </a:xfrm>
        </p:spPr>
        <p:txBody>
          <a:bodyPr/>
          <a:lstStyle/>
          <a:p>
            <a:pPr>
              <a:spcBef>
                <a:spcPts val="600"/>
              </a:spcBef>
              <a:spcAft>
                <a:spcPts val="600"/>
              </a:spcAft>
            </a:pPr>
            <a:r>
              <a:rPr lang="en-AU" sz="1600" dirty="0"/>
              <a:t>In NSW the </a:t>
            </a:r>
            <a:r>
              <a:rPr lang="en-US" sz="1600" dirty="0"/>
              <a:t>JYNNEOS </a:t>
            </a:r>
            <a:r>
              <a:rPr lang="en-AU" sz="1600" dirty="0"/>
              <a:t>vaccine</a:t>
            </a:r>
            <a:r>
              <a:rPr lang="en-AU" sz="1600" dirty="0">
                <a:effectLst/>
                <a:ea typeface="Calibri" panose="020F0502020204030204" pitchFamily="34" charset="0"/>
              </a:rPr>
              <a:t> is available :</a:t>
            </a:r>
          </a:p>
          <a:p>
            <a:pPr marL="742950" lvl="1" indent="-285750">
              <a:spcBef>
                <a:spcPts val="600"/>
              </a:spcBef>
              <a:spcAft>
                <a:spcPts val="600"/>
              </a:spcAft>
              <a:buFont typeface="Symbol" panose="05050102010706020507" pitchFamily="18" charset="2"/>
              <a:buChar char=""/>
            </a:pPr>
            <a:r>
              <a:rPr lang="en-AU" sz="1600" dirty="0">
                <a:effectLst/>
                <a:ea typeface="MS Mincho" panose="02020609040205080304" pitchFamily="49" charset="-128"/>
              </a:rPr>
              <a:t>All sexually active gay and bisexual men (cis and trans)</a:t>
            </a:r>
            <a:endParaRPr lang="en-AU" sz="1600" dirty="0">
              <a:effectLst/>
              <a:ea typeface="Calibri" panose="020F0502020204030204" pitchFamily="34" charset="0"/>
            </a:endParaRPr>
          </a:p>
          <a:p>
            <a:pPr marL="742950" lvl="1" indent="-285750">
              <a:spcBef>
                <a:spcPts val="600"/>
              </a:spcBef>
              <a:spcAft>
                <a:spcPts val="600"/>
              </a:spcAft>
              <a:buFont typeface="Symbol" panose="05050102010706020507" pitchFamily="18" charset="2"/>
              <a:buChar char=""/>
            </a:pPr>
            <a:r>
              <a:rPr lang="en-AU" sz="1600" dirty="0">
                <a:effectLst/>
                <a:ea typeface="MS Mincho" panose="02020609040205080304" pitchFamily="49" charset="-128"/>
              </a:rPr>
              <a:t>Sexual partners of the people above</a:t>
            </a:r>
            <a:endParaRPr lang="en-AU" sz="1600" dirty="0">
              <a:effectLst/>
              <a:ea typeface="Calibri" panose="020F0502020204030204" pitchFamily="34" charset="0"/>
            </a:endParaRPr>
          </a:p>
          <a:p>
            <a:pPr marL="742950" lvl="1" indent="-285750">
              <a:spcBef>
                <a:spcPts val="600"/>
              </a:spcBef>
              <a:spcAft>
                <a:spcPts val="600"/>
              </a:spcAft>
              <a:buFont typeface="Symbol" panose="05050102010706020507" pitchFamily="18" charset="2"/>
              <a:buChar char=""/>
            </a:pPr>
            <a:r>
              <a:rPr lang="en-AU" sz="1600" dirty="0">
                <a:effectLst/>
                <a:ea typeface="MS Mincho" panose="02020609040205080304" pitchFamily="49" charset="-128"/>
              </a:rPr>
              <a:t>Sex workers</a:t>
            </a:r>
            <a:endParaRPr lang="en-AU" sz="1600" dirty="0">
              <a:effectLst/>
              <a:ea typeface="Calibri" panose="020F0502020204030204" pitchFamily="34" charset="0"/>
            </a:endParaRPr>
          </a:p>
          <a:p>
            <a:pPr marL="742950" lvl="1" indent="-285750">
              <a:spcBef>
                <a:spcPts val="600"/>
              </a:spcBef>
              <a:spcAft>
                <a:spcPts val="600"/>
              </a:spcAft>
              <a:buFont typeface="Symbol" panose="05050102010706020507" pitchFamily="18" charset="2"/>
              <a:buChar char=""/>
            </a:pPr>
            <a:r>
              <a:rPr lang="en-AU" sz="1600" dirty="0">
                <a:effectLst/>
                <a:ea typeface="MS Mincho" panose="02020609040205080304" pitchFamily="49" charset="-128"/>
              </a:rPr>
              <a:t>Anyone at greater risk of a poor clinical outcome from </a:t>
            </a:r>
            <a:r>
              <a:rPr lang="en-AU" sz="1600" dirty="0" err="1">
                <a:effectLst/>
                <a:ea typeface="MS Mincho" panose="02020609040205080304" pitchFamily="49" charset="-128"/>
              </a:rPr>
              <a:t>mpox</a:t>
            </a:r>
            <a:r>
              <a:rPr lang="en-AU" sz="1600" dirty="0">
                <a:effectLst/>
                <a:ea typeface="MS Mincho" panose="02020609040205080304" pitchFamily="49" charset="-128"/>
              </a:rPr>
              <a:t> infection, such as individuals with immunocompromise.</a:t>
            </a:r>
            <a:endParaRPr lang="en-AU" sz="1600" dirty="0">
              <a:effectLst/>
              <a:ea typeface="Calibri" panose="020F0502020204030204" pitchFamily="34" charset="0"/>
            </a:endParaRPr>
          </a:p>
          <a:p>
            <a:pPr>
              <a:spcBef>
                <a:spcPts val="600"/>
              </a:spcBef>
              <a:spcAft>
                <a:spcPts val="600"/>
              </a:spcAft>
            </a:pPr>
            <a:r>
              <a:rPr lang="en-US" sz="1600" dirty="0">
                <a:ea typeface="Arial" panose="020B0604020202020204" pitchFamily="34" charset="0"/>
              </a:rPr>
              <a:t>People</a:t>
            </a:r>
            <a:r>
              <a:rPr lang="en-US" sz="1600" dirty="0">
                <a:effectLst/>
                <a:ea typeface="Arial" panose="020B0604020202020204" pitchFamily="34" charset="0"/>
              </a:rPr>
              <a:t> will be identified for vaccination by the following group of medical practitioners (GP S100 prescribers, Immunologists, Sexual Health and Infectious Diseases physicians). </a:t>
            </a:r>
          </a:p>
          <a:p>
            <a:pPr>
              <a:spcBef>
                <a:spcPts val="600"/>
              </a:spcBef>
              <a:spcAft>
                <a:spcPts val="600"/>
              </a:spcAft>
            </a:pPr>
            <a:r>
              <a:rPr lang="en-AU" sz="1600" dirty="0">
                <a:ea typeface="Arial" panose="020B0604020202020204" pitchFamily="34" charset="0"/>
              </a:rPr>
              <a:t>The following groups will also be prioritised for vaccination:</a:t>
            </a:r>
          </a:p>
          <a:p>
            <a:pPr lvl="1">
              <a:spcAft>
                <a:spcPts val="600"/>
              </a:spcAft>
            </a:pPr>
            <a:r>
              <a:rPr lang="en-AU" sz="1600" dirty="0">
                <a:ea typeface="Arial" panose="020B0604020202020204" pitchFamily="34" charset="0"/>
              </a:rPr>
              <a:t>Post-exposure prophylaxis for </a:t>
            </a:r>
            <a:r>
              <a:rPr lang="en-AU" sz="1600" dirty="0"/>
              <a:t>close contacts of known </a:t>
            </a:r>
            <a:r>
              <a:rPr lang="en-AU" sz="1600" dirty="0" err="1"/>
              <a:t>mpox</a:t>
            </a:r>
            <a:r>
              <a:rPr lang="en-AU" sz="1600" dirty="0"/>
              <a:t> cases (</a:t>
            </a:r>
            <a:r>
              <a:rPr lang="en-AU" sz="1600" dirty="0">
                <a:effectLst/>
                <a:ea typeface="Calibri" panose="020F0502020204030204" pitchFamily="34" charset="0"/>
              </a:rPr>
              <a:t>within 4 days of last exposure but up to 14 days since last exposure</a:t>
            </a:r>
            <a:r>
              <a:rPr lang="en-AU" sz="1600" dirty="0"/>
              <a:t>)</a:t>
            </a:r>
          </a:p>
          <a:p>
            <a:pPr lvl="1">
              <a:spcAft>
                <a:spcPts val="600"/>
              </a:spcAft>
            </a:pPr>
            <a:r>
              <a:rPr lang="en-AU" sz="1600" dirty="0"/>
              <a:t>Laboratory workers that are performing </a:t>
            </a:r>
            <a:r>
              <a:rPr lang="en-AU" sz="1600" dirty="0" err="1"/>
              <a:t>mpox</a:t>
            </a:r>
            <a:r>
              <a:rPr lang="en-AU" sz="1600" dirty="0"/>
              <a:t> culture virus where the virus is amplified</a:t>
            </a:r>
          </a:p>
          <a:p>
            <a:pPr lvl="1">
              <a:spcAft>
                <a:spcPts val="600"/>
              </a:spcAft>
            </a:pPr>
            <a:r>
              <a:rPr lang="en-AU" sz="1600" dirty="0"/>
              <a:t>Westmead</a:t>
            </a:r>
            <a:r>
              <a:rPr lang="en-AU" sz="1600" dirty="0">
                <a:ea typeface="Arial" panose="020B0604020202020204" pitchFamily="34" charset="0"/>
              </a:rPr>
              <a:t> Biocontainment Unit health care workers who may be involved in the care for hospitalised patients.</a:t>
            </a:r>
          </a:p>
          <a:p>
            <a:pPr>
              <a:spcBef>
                <a:spcPts val="600"/>
              </a:spcBef>
              <a:spcAft>
                <a:spcPts val="600"/>
              </a:spcAft>
            </a:pPr>
            <a:endParaRPr lang="en-AU" sz="1800" dirty="0">
              <a:ea typeface="Arial" panose="020B0604020202020204" pitchFamily="34" charset="0"/>
            </a:endParaRPr>
          </a:p>
          <a:p>
            <a:pPr lvl="1"/>
            <a:endParaRPr lang="en-US" sz="1800" dirty="0"/>
          </a:p>
          <a:p>
            <a:pPr marL="457200" lvl="1" indent="0">
              <a:buNone/>
            </a:pPr>
            <a:endParaRPr lang="en-US" dirty="0"/>
          </a:p>
          <a:p>
            <a:pPr lvl="2"/>
            <a:endParaRPr lang="en-US" dirty="0"/>
          </a:p>
          <a:p>
            <a:pPr lvl="1"/>
            <a:endParaRPr lang="en-US" dirty="0"/>
          </a:p>
          <a:p>
            <a:endParaRPr lang="en-US" dirty="0"/>
          </a:p>
          <a:p>
            <a:pPr marL="0" indent="0">
              <a:buNone/>
            </a:pPr>
            <a:endParaRPr lang="en-US" dirty="0"/>
          </a:p>
          <a:p>
            <a:endParaRPr lang="en-US" dirty="0"/>
          </a:p>
          <a:p>
            <a:endParaRPr lang="en-AU" dirty="0"/>
          </a:p>
        </p:txBody>
      </p:sp>
    </p:spTree>
    <p:extLst>
      <p:ext uri="{BB962C8B-B14F-4D97-AF65-F5344CB8AC3E}">
        <p14:creationId xmlns:p14="http://schemas.microsoft.com/office/powerpoint/2010/main" val="265983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5B246-D086-414B-A1BF-2D1075C5C343}"/>
              </a:ext>
            </a:extLst>
          </p:cNvPr>
          <p:cNvSpPr>
            <a:spLocks noGrp="1"/>
          </p:cNvSpPr>
          <p:nvPr>
            <p:ph type="title"/>
          </p:nvPr>
        </p:nvSpPr>
        <p:spPr>
          <a:xfrm>
            <a:off x="442910" y="216535"/>
            <a:ext cx="10515600" cy="835025"/>
          </a:xfrm>
        </p:spPr>
        <p:txBody>
          <a:bodyPr/>
          <a:lstStyle/>
          <a:p>
            <a:r>
              <a:rPr lang="en-US" b="1" dirty="0"/>
              <a:t>Efficacy of the </a:t>
            </a:r>
            <a:r>
              <a:rPr lang="en-AU" sz="4400" b="1" dirty="0"/>
              <a:t>JYNNEOS vaccine</a:t>
            </a:r>
            <a:endParaRPr lang="en-AU" b="1" dirty="0"/>
          </a:p>
        </p:txBody>
      </p:sp>
      <p:sp>
        <p:nvSpPr>
          <p:cNvPr id="3" name="Content Placeholder 2">
            <a:extLst>
              <a:ext uri="{FF2B5EF4-FFF2-40B4-BE49-F238E27FC236}">
                <a16:creationId xmlns:a16="http://schemas.microsoft.com/office/drawing/2014/main" id="{35CA9299-72C6-4658-AF6D-D8023D917AB3}"/>
              </a:ext>
            </a:extLst>
          </p:cNvPr>
          <p:cNvSpPr>
            <a:spLocks noGrp="1"/>
          </p:cNvSpPr>
          <p:nvPr>
            <p:ph idx="1"/>
          </p:nvPr>
        </p:nvSpPr>
        <p:spPr>
          <a:xfrm>
            <a:off x="442912" y="1238313"/>
            <a:ext cx="11306175" cy="4578025"/>
          </a:xfrm>
        </p:spPr>
        <p:txBody>
          <a:bodyPr/>
          <a:lstStyle/>
          <a:p>
            <a:r>
              <a:rPr lang="en-AU" sz="1800" dirty="0"/>
              <a:t>JYNNEOS efficacy studies looked at protective efficacy against smallpox, however, licensing studies have been conducted using challenge with </a:t>
            </a:r>
            <a:r>
              <a:rPr lang="en-AU" sz="1800" i="1" dirty="0"/>
              <a:t>monkeypox virus</a:t>
            </a:r>
            <a:r>
              <a:rPr lang="en-AU" sz="1800" dirty="0"/>
              <a:t>.</a:t>
            </a:r>
          </a:p>
          <a:p>
            <a:r>
              <a:rPr lang="en-AU" sz="1800" dirty="0"/>
              <a:t>Animal studies using JYNNEOS vaccine have shown: </a:t>
            </a:r>
          </a:p>
          <a:p>
            <a:pPr lvl="1"/>
            <a:r>
              <a:rPr lang="en-AU" sz="1800" dirty="0"/>
              <a:t>high efficacy against </a:t>
            </a:r>
            <a:r>
              <a:rPr lang="en-AU" sz="1800" dirty="0" err="1"/>
              <a:t>mpox</a:t>
            </a:r>
            <a:r>
              <a:rPr lang="en-AU" sz="1800" dirty="0"/>
              <a:t>, from 6 days after a single dose of vaccine</a:t>
            </a:r>
          </a:p>
          <a:p>
            <a:pPr lvl="1"/>
            <a:r>
              <a:rPr lang="en-AU" sz="1800" dirty="0"/>
              <a:t>similar levels of neutralising antibody to first and second generation smallpox vaccines. </a:t>
            </a:r>
          </a:p>
          <a:p>
            <a:r>
              <a:rPr lang="en-AU" sz="1800" dirty="0"/>
              <a:t>Human trials of JYNNEOS suggested 2 doses of vaccine are immunogenic, generating antibody levels considered protective against smallpox, and by extrapolation, </a:t>
            </a:r>
            <a:r>
              <a:rPr lang="en-AU" sz="1800" dirty="0" err="1"/>
              <a:t>mpox</a:t>
            </a:r>
            <a:r>
              <a:rPr lang="en-AU" sz="1800" dirty="0"/>
              <a:t> as well. </a:t>
            </a:r>
          </a:p>
          <a:p>
            <a:r>
              <a:rPr lang="en-AU" sz="1800" dirty="0"/>
              <a:t>There is limited evidence on whether the vaccine can prevent or modify disease when given post-exposure.</a:t>
            </a:r>
          </a:p>
          <a:p>
            <a:r>
              <a:rPr lang="en-AU" sz="1800" dirty="0"/>
              <a:t>Although the full course comprises 2 doses, some immunological response to the first dose can be detected within the first 2 weeks.</a:t>
            </a:r>
          </a:p>
          <a:p>
            <a:r>
              <a:rPr lang="en-AU" sz="1800" dirty="0"/>
              <a:t>Rapid vaccination may therefore prevent infection and/or modify disease severity for cases with longer incubation periods.</a:t>
            </a:r>
          </a:p>
          <a:p>
            <a:r>
              <a:rPr lang="en-AU" sz="1800" dirty="0"/>
              <a:t>It is likely that 2 doses provide up to 85% protection against </a:t>
            </a:r>
            <a:r>
              <a:rPr lang="en-AU" sz="1800" dirty="0" err="1"/>
              <a:t>mpox</a:t>
            </a:r>
            <a:r>
              <a:rPr lang="en-AU" sz="1800" dirty="0"/>
              <a:t> and 1 dose up to 65%.</a:t>
            </a:r>
          </a:p>
          <a:p>
            <a:r>
              <a:rPr lang="en-AU" sz="1800" dirty="0"/>
              <a:t>The second dose can be given several months after the first dose and still generate maximal immunity.</a:t>
            </a:r>
          </a:p>
          <a:p>
            <a:pPr marL="0" indent="0">
              <a:buNone/>
            </a:pPr>
            <a:endParaRPr lang="en-AU" dirty="0"/>
          </a:p>
        </p:txBody>
      </p:sp>
    </p:spTree>
    <p:extLst>
      <p:ext uri="{BB962C8B-B14F-4D97-AF65-F5344CB8AC3E}">
        <p14:creationId xmlns:p14="http://schemas.microsoft.com/office/powerpoint/2010/main" val="2463501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E56EA-BCE5-4C54-A70B-EA01B68730F7}"/>
              </a:ext>
            </a:extLst>
          </p:cNvPr>
          <p:cNvSpPr>
            <a:spLocks noGrp="1"/>
          </p:cNvSpPr>
          <p:nvPr>
            <p:ph type="title"/>
          </p:nvPr>
        </p:nvSpPr>
        <p:spPr>
          <a:xfrm>
            <a:off x="442909" y="240418"/>
            <a:ext cx="10278034" cy="990339"/>
          </a:xfrm>
        </p:spPr>
        <p:txBody>
          <a:bodyPr/>
          <a:lstStyle/>
          <a:p>
            <a:r>
              <a:rPr lang="en-US" b="1" dirty="0"/>
              <a:t>Safety of the </a:t>
            </a:r>
            <a:r>
              <a:rPr lang="en-AU" sz="4400" b="1" dirty="0"/>
              <a:t>JYNNEOS vaccine</a:t>
            </a:r>
            <a:endParaRPr lang="en-AU" b="1" dirty="0"/>
          </a:p>
        </p:txBody>
      </p:sp>
      <p:sp>
        <p:nvSpPr>
          <p:cNvPr id="3" name="Content Placeholder 2">
            <a:extLst>
              <a:ext uri="{FF2B5EF4-FFF2-40B4-BE49-F238E27FC236}">
                <a16:creationId xmlns:a16="http://schemas.microsoft.com/office/drawing/2014/main" id="{E8B64F83-6352-4342-996C-CB98BE3DB4CB}"/>
              </a:ext>
            </a:extLst>
          </p:cNvPr>
          <p:cNvSpPr>
            <a:spLocks noGrp="1"/>
          </p:cNvSpPr>
          <p:nvPr>
            <p:ph idx="1"/>
          </p:nvPr>
        </p:nvSpPr>
        <p:spPr/>
        <p:txBody>
          <a:bodyPr/>
          <a:lstStyle/>
          <a:p>
            <a:endParaRPr lang="en-US" dirty="0"/>
          </a:p>
          <a:p>
            <a:endParaRPr lang="en-US" dirty="0"/>
          </a:p>
          <a:p>
            <a:endParaRPr lang="en-US" dirty="0"/>
          </a:p>
          <a:p>
            <a:endParaRPr lang="en-AU" dirty="0"/>
          </a:p>
        </p:txBody>
      </p:sp>
      <p:sp>
        <p:nvSpPr>
          <p:cNvPr id="5" name="TextBox 4">
            <a:extLst>
              <a:ext uri="{FF2B5EF4-FFF2-40B4-BE49-F238E27FC236}">
                <a16:creationId xmlns:a16="http://schemas.microsoft.com/office/drawing/2014/main" id="{11CAC390-38F4-4CAD-BD72-38A71D331D0D}"/>
              </a:ext>
            </a:extLst>
          </p:cNvPr>
          <p:cNvSpPr txBox="1"/>
          <p:nvPr/>
        </p:nvSpPr>
        <p:spPr>
          <a:xfrm>
            <a:off x="533675" y="1157605"/>
            <a:ext cx="10701341" cy="4247317"/>
          </a:xfrm>
          <a:prstGeom prst="rect">
            <a:avLst/>
          </a:prstGeom>
          <a:noFill/>
        </p:spPr>
        <p:txBody>
          <a:bodyPr wrap="square">
            <a:spAutoFit/>
          </a:bodyPr>
          <a:lstStyle/>
          <a:p>
            <a:pPr marL="285750" indent="-285750">
              <a:buFont typeface="Arial" panose="020B0604020202020204" pitchFamily="34" charset="0"/>
              <a:buChar char="•"/>
            </a:pPr>
            <a:r>
              <a:rPr lang="en-GB" dirty="0"/>
              <a:t>Data from multiple clinical trials shows that </a:t>
            </a:r>
            <a:r>
              <a:rPr lang="en-US" dirty="0"/>
              <a:t>JYNNEOS</a:t>
            </a:r>
            <a:r>
              <a:rPr lang="en-GB" dirty="0"/>
              <a:t> vaccine causes fewer adverse events than previous smallpox vaccines.</a:t>
            </a:r>
          </a:p>
          <a:p>
            <a:pPr marL="285750" indent="-285750">
              <a:buFont typeface="Arial" panose="020B0604020202020204" pitchFamily="34" charset="0"/>
              <a:buChar char="•"/>
            </a:pPr>
            <a:r>
              <a:rPr lang="en-GB" dirty="0"/>
              <a:t>Although local injection site reactions and influenza-like illness symptoms are common, serious adverse events are rare. </a:t>
            </a:r>
          </a:p>
          <a:p>
            <a:pPr marL="285750" indent="-285750">
              <a:buFont typeface="Arial" panose="020B0604020202020204" pitchFamily="34" charset="0"/>
              <a:buChar char="•"/>
            </a:pPr>
            <a:r>
              <a:rPr lang="en-GB" dirty="0"/>
              <a:t>The most common side effects seen following </a:t>
            </a:r>
            <a:r>
              <a:rPr lang="en-US" sz="1800" dirty="0"/>
              <a:t>JYNNEOS</a:t>
            </a:r>
            <a:r>
              <a:rPr lang="en-GB" dirty="0"/>
              <a:t> vaccination in clinical trials were: </a:t>
            </a:r>
          </a:p>
          <a:p>
            <a:pPr marL="742950" lvl="1" indent="-285750">
              <a:buFont typeface="Arial" panose="020B0604020202020204" pitchFamily="34" charset="0"/>
              <a:buChar char="•"/>
            </a:pPr>
            <a:r>
              <a:rPr lang="en-GB" dirty="0"/>
              <a:t>headache, </a:t>
            </a:r>
          </a:p>
          <a:p>
            <a:pPr marL="742950" lvl="1" indent="-285750">
              <a:buFont typeface="Arial" panose="020B0604020202020204" pitchFamily="34" charset="0"/>
              <a:buChar char="•"/>
            </a:pPr>
            <a:r>
              <a:rPr lang="en-GB" dirty="0"/>
              <a:t>nausea, </a:t>
            </a:r>
          </a:p>
          <a:p>
            <a:pPr marL="742950" lvl="1" indent="-285750">
              <a:buFont typeface="Arial" panose="020B0604020202020204" pitchFamily="34" charset="0"/>
              <a:buChar char="•"/>
            </a:pPr>
            <a:r>
              <a:rPr lang="en-GB" dirty="0"/>
              <a:t>myalgia (muscle pain), </a:t>
            </a:r>
          </a:p>
          <a:p>
            <a:pPr marL="742950" lvl="1" indent="-285750">
              <a:buFont typeface="Arial" panose="020B0604020202020204" pitchFamily="34" charset="0"/>
              <a:buChar char="•"/>
            </a:pPr>
            <a:r>
              <a:rPr lang="en-GB" dirty="0"/>
              <a:t>tiredness, </a:t>
            </a:r>
          </a:p>
          <a:p>
            <a:pPr marL="742950" lvl="1" indent="-285750">
              <a:buFont typeface="Arial" panose="020B0604020202020204" pitchFamily="34" charset="0"/>
              <a:buChar char="•"/>
            </a:pPr>
            <a:r>
              <a:rPr lang="en-GB" dirty="0"/>
              <a:t>injection site reactions (pain, redness, swelling, hardening and itching).</a:t>
            </a:r>
          </a:p>
          <a:p>
            <a:pPr marL="285750" indent="-285750">
              <a:buFont typeface="Arial" panose="020B0604020202020204" pitchFamily="34" charset="0"/>
              <a:buChar char="•"/>
            </a:pPr>
            <a:r>
              <a:rPr lang="en-GB" dirty="0"/>
              <a:t>Reactions were mild to moderate in intensity and resolved without intervention within 7 days following vaccination.</a:t>
            </a:r>
          </a:p>
          <a:p>
            <a:pPr marL="285750" indent="-285750">
              <a:buFont typeface="Arial" panose="020B0604020202020204" pitchFamily="34" charset="0"/>
              <a:buChar char="•"/>
            </a:pPr>
            <a:r>
              <a:rPr lang="en-GB" dirty="0"/>
              <a:t>Rates of adverse events reported after first dose, second dose or booster dose were similar, but anecdotally the frequency of adverse events, particularly local site reactions, appears to be higher in those who have received previous live smallpox vaccine.</a:t>
            </a:r>
          </a:p>
        </p:txBody>
      </p:sp>
    </p:spTree>
    <p:extLst>
      <p:ext uri="{BB962C8B-B14F-4D97-AF65-F5344CB8AC3E}">
        <p14:creationId xmlns:p14="http://schemas.microsoft.com/office/powerpoint/2010/main" val="2952997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E56EA-BCE5-4C54-A70B-EA01B68730F7}"/>
              </a:ext>
            </a:extLst>
          </p:cNvPr>
          <p:cNvSpPr>
            <a:spLocks noGrp="1"/>
          </p:cNvSpPr>
          <p:nvPr>
            <p:ph type="title"/>
          </p:nvPr>
        </p:nvSpPr>
        <p:spPr>
          <a:xfrm>
            <a:off x="557608" y="166243"/>
            <a:ext cx="10515600" cy="865632"/>
          </a:xfrm>
        </p:spPr>
        <p:txBody>
          <a:bodyPr/>
          <a:lstStyle/>
          <a:p>
            <a:r>
              <a:rPr lang="en-US" b="1" dirty="0"/>
              <a:t>Reported reactions to JYNNEOS</a:t>
            </a:r>
            <a:endParaRPr lang="en-AU" b="1" dirty="0"/>
          </a:p>
        </p:txBody>
      </p:sp>
      <p:sp>
        <p:nvSpPr>
          <p:cNvPr id="3" name="Content Placeholder 2">
            <a:extLst>
              <a:ext uri="{FF2B5EF4-FFF2-40B4-BE49-F238E27FC236}">
                <a16:creationId xmlns:a16="http://schemas.microsoft.com/office/drawing/2014/main" id="{E8B64F83-6352-4342-996C-CB98BE3DB4CB}"/>
              </a:ext>
            </a:extLst>
          </p:cNvPr>
          <p:cNvSpPr>
            <a:spLocks noGrp="1"/>
          </p:cNvSpPr>
          <p:nvPr>
            <p:ph idx="1"/>
          </p:nvPr>
        </p:nvSpPr>
        <p:spPr/>
        <p:txBody>
          <a:bodyPr/>
          <a:lstStyle/>
          <a:p>
            <a:endParaRPr lang="en-US" dirty="0"/>
          </a:p>
          <a:p>
            <a:endParaRPr lang="en-US" dirty="0"/>
          </a:p>
          <a:p>
            <a:endParaRPr lang="en-US" dirty="0"/>
          </a:p>
          <a:p>
            <a:endParaRPr lang="en-AU" dirty="0"/>
          </a:p>
        </p:txBody>
      </p:sp>
      <p:graphicFrame>
        <p:nvGraphicFramePr>
          <p:cNvPr id="4" name="Table 4">
            <a:extLst>
              <a:ext uri="{FF2B5EF4-FFF2-40B4-BE49-F238E27FC236}">
                <a16:creationId xmlns:a16="http://schemas.microsoft.com/office/drawing/2014/main" id="{D3F91B29-EDF4-4E88-941A-8559DE1A8D96}"/>
              </a:ext>
            </a:extLst>
          </p:cNvPr>
          <p:cNvGraphicFramePr>
            <a:graphicFrameLocks noGrp="1"/>
          </p:cNvGraphicFramePr>
          <p:nvPr>
            <p:extLst>
              <p:ext uri="{D42A27DB-BD31-4B8C-83A1-F6EECF244321}">
                <p14:modId xmlns:p14="http://schemas.microsoft.com/office/powerpoint/2010/main" val="2895897707"/>
              </p:ext>
            </p:extLst>
          </p:nvPr>
        </p:nvGraphicFramePr>
        <p:xfrm>
          <a:off x="397203" y="854544"/>
          <a:ext cx="11191477" cy="5837213"/>
        </p:xfrm>
        <a:graphic>
          <a:graphicData uri="http://schemas.openxmlformats.org/drawingml/2006/table">
            <a:tbl>
              <a:tblPr firstRow="1" bandRow="1">
                <a:tableStyleId>{5C22544A-7EE6-4342-B048-85BDC9FD1C3A}</a:tableStyleId>
              </a:tblPr>
              <a:tblGrid>
                <a:gridCol w="2797869">
                  <a:extLst>
                    <a:ext uri="{9D8B030D-6E8A-4147-A177-3AD203B41FA5}">
                      <a16:colId xmlns:a16="http://schemas.microsoft.com/office/drawing/2014/main" val="639903224"/>
                    </a:ext>
                  </a:extLst>
                </a:gridCol>
                <a:gridCol w="2797869">
                  <a:extLst>
                    <a:ext uri="{9D8B030D-6E8A-4147-A177-3AD203B41FA5}">
                      <a16:colId xmlns:a16="http://schemas.microsoft.com/office/drawing/2014/main" val="1178304190"/>
                    </a:ext>
                  </a:extLst>
                </a:gridCol>
                <a:gridCol w="2542440">
                  <a:extLst>
                    <a:ext uri="{9D8B030D-6E8A-4147-A177-3AD203B41FA5}">
                      <a16:colId xmlns:a16="http://schemas.microsoft.com/office/drawing/2014/main" val="3311973908"/>
                    </a:ext>
                  </a:extLst>
                </a:gridCol>
                <a:gridCol w="3053299">
                  <a:extLst>
                    <a:ext uri="{9D8B030D-6E8A-4147-A177-3AD203B41FA5}">
                      <a16:colId xmlns:a16="http://schemas.microsoft.com/office/drawing/2014/main" val="2925294233"/>
                    </a:ext>
                  </a:extLst>
                </a:gridCol>
              </a:tblGrid>
              <a:tr h="511175">
                <a:tc>
                  <a:txBody>
                    <a:bodyPr/>
                    <a:lstStyle/>
                    <a:p>
                      <a:r>
                        <a:rPr lang="en-US" sz="1200" dirty="0"/>
                        <a:t>Very common (may affect &gt;1 in 10 people)</a:t>
                      </a:r>
                      <a:endParaRPr lang="en-AU" sz="1200" dirty="0"/>
                    </a:p>
                  </a:txBody>
                  <a:tcPr/>
                </a:tc>
                <a:tc>
                  <a:txBody>
                    <a:bodyPr/>
                    <a:lstStyle/>
                    <a:p>
                      <a:r>
                        <a:rPr lang="en-US" sz="1200" dirty="0"/>
                        <a:t>Common (may affect up to 1 in 10 people)</a:t>
                      </a:r>
                      <a:endParaRPr lang="en-AU" sz="1200" dirty="0"/>
                    </a:p>
                  </a:txBody>
                  <a:tcPr/>
                </a:tc>
                <a:tc>
                  <a:txBody>
                    <a:bodyPr/>
                    <a:lstStyle/>
                    <a:p>
                      <a:r>
                        <a:rPr lang="en-US" sz="1200" dirty="0"/>
                        <a:t>Uncommon (may affect up to 1 in 100 people)</a:t>
                      </a:r>
                      <a:endParaRPr lang="en-AU" sz="1200" dirty="0"/>
                    </a:p>
                  </a:txBody>
                  <a:tcPr/>
                </a:tc>
                <a:tc>
                  <a:txBody>
                    <a:bodyPr/>
                    <a:lstStyle/>
                    <a:p>
                      <a:r>
                        <a:rPr lang="en-US" sz="1200" dirty="0"/>
                        <a:t>Very uncommon (may affect up to 1 in 1000 people)</a:t>
                      </a:r>
                      <a:endParaRPr lang="en-AU" sz="1200" dirty="0"/>
                    </a:p>
                  </a:txBody>
                  <a:tcPr/>
                </a:tc>
                <a:extLst>
                  <a:ext uri="{0D108BD9-81ED-4DB2-BD59-A6C34878D82A}">
                    <a16:rowId xmlns:a16="http://schemas.microsoft.com/office/drawing/2014/main" val="1706476416"/>
                  </a:ext>
                </a:extLst>
              </a:tr>
              <a:tr h="533698">
                <a:tc>
                  <a:txBody>
                    <a:bodyPr/>
                    <a:lstStyle/>
                    <a:p>
                      <a:r>
                        <a:rPr lang="en-US" sz="1200" dirty="0"/>
                        <a:t>headache</a:t>
                      </a:r>
                      <a:endParaRPr lang="en-AU" sz="1200" dirty="0"/>
                    </a:p>
                  </a:txBody>
                  <a:tcPr/>
                </a:tc>
                <a:tc>
                  <a:txBody>
                    <a:bodyPr/>
                    <a:lstStyle/>
                    <a:p>
                      <a:r>
                        <a:rPr lang="en-US" sz="1200" dirty="0"/>
                        <a:t>chills</a:t>
                      </a:r>
                      <a:endParaRPr lang="en-AU" sz="1200" dirty="0"/>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GB" sz="1200" dirty="0"/>
                        <a:t>nose and throat infection, upper respiratory tract infection </a:t>
                      </a:r>
                    </a:p>
                    <a:p>
                      <a:endParaRPr lang="en-AU" sz="1200" dirty="0"/>
                    </a:p>
                  </a:txBody>
                  <a:tcPr/>
                </a:tc>
                <a:tc>
                  <a:txBody>
                    <a:bodyPr/>
                    <a:lstStyle/>
                    <a:p>
                      <a:r>
                        <a:rPr lang="en-US" sz="1200" dirty="0"/>
                        <a:t>sinus infection</a:t>
                      </a:r>
                      <a:endParaRPr lang="en-AU" sz="1200" dirty="0"/>
                    </a:p>
                  </a:txBody>
                  <a:tcPr/>
                </a:tc>
                <a:extLst>
                  <a:ext uri="{0D108BD9-81ED-4DB2-BD59-A6C34878D82A}">
                    <a16:rowId xmlns:a16="http://schemas.microsoft.com/office/drawing/2014/main" val="3218441896"/>
                  </a:ext>
                </a:extLst>
              </a:tr>
              <a:tr h="533698">
                <a:tc>
                  <a:txBody>
                    <a:bodyPr/>
                    <a:lstStyle/>
                    <a:p>
                      <a:r>
                        <a:rPr lang="en-US" sz="1200" dirty="0"/>
                        <a:t>aching muscles</a:t>
                      </a:r>
                      <a:endParaRPr lang="en-AU" sz="1200" dirty="0"/>
                    </a:p>
                  </a:txBody>
                  <a:tcPr/>
                </a:tc>
                <a:tc>
                  <a:txBody>
                    <a:bodyPr/>
                    <a:lstStyle/>
                    <a:p>
                      <a:r>
                        <a:rPr lang="en-US" sz="1200" dirty="0"/>
                        <a:t>fever</a:t>
                      </a:r>
                      <a:endParaRPr lang="en-AU" sz="1200" dirty="0"/>
                    </a:p>
                  </a:txBody>
                  <a:tcPr/>
                </a:tc>
                <a:tc>
                  <a:txBody>
                    <a:bodyPr/>
                    <a:lstStyle/>
                    <a:p>
                      <a:r>
                        <a:rPr lang="en-GB" sz="1200" dirty="0"/>
                        <a:t>swollen lymph nodes </a:t>
                      </a:r>
                    </a:p>
                    <a:p>
                      <a:pPr marL="0" marR="0" lvl="0" indent="0" algn="l" rtl="0" eaLnBrk="1" fontAlgn="auto" latinLnBrk="0" hangingPunct="1">
                        <a:lnSpc>
                          <a:spcPct val="100000"/>
                        </a:lnSpc>
                        <a:spcBef>
                          <a:spcPts val="0"/>
                        </a:spcBef>
                        <a:spcAft>
                          <a:spcPts val="0"/>
                        </a:spcAft>
                        <a:buClrTx/>
                        <a:buSzTx/>
                        <a:buFontTx/>
                        <a:buNone/>
                      </a:pPr>
                      <a:r>
                        <a:rPr lang="en-GB" sz="1200" dirty="0"/>
                        <a:t>underarm swelling, pain in the armpit </a:t>
                      </a:r>
                    </a:p>
                    <a:p>
                      <a:endParaRPr lang="en-AU" sz="1200" dirty="0"/>
                    </a:p>
                  </a:txBody>
                  <a:tcPr/>
                </a:tc>
                <a:tc>
                  <a:txBody>
                    <a:bodyPr/>
                    <a:lstStyle/>
                    <a:p>
                      <a:r>
                        <a:rPr lang="en-US" sz="1200" dirty="0"/>
                        <a:t>influenza-like illness</a:t>
                      </a:r>
                      <a:endParaRPr lang="en-AU" sz="1200" dirty="0"/>
                    </a:p>
                  </a:txBody>
                  <a:tcPr/>
                </a:tc>
                <a:extLst>
                  <a:ext uri="{0D108BD9-81ED-4DB2-BD59-A6C34878D82A}">
                    <a16:rowId xmlns:a16="http://schemas.microsoft.com/office/drawing/2014/main" val="1471988040"/>
                  </a:ext>
                </a:extLst>
              </a:tr>
              <a:tr h="267490">
                <a:tc>
                  <a:txBody>
                    <a:bodyPr/>
                    <a:lstStyle/>
                    <a:p>
                      <a:r>
                        <a:rPr lang="en-US" sz="1200" dirty="0"/>
                        <a:t>feeling sick</a:t>
                      </a:r>
                      <a:endParaRPr lang="en-AU" sz="1200" dirty="0"/>
                    </a:p>
                  </a:txBody>
                  <a:tcPr/>
                </a:tc>
                <a:tc>
                  <a:txBody>
                    <a:bodyPr/>
                    <a:lstStyle/>
                    <a:p>
                      <a:r>
                        <a:rPr lang="en-US" sz="1200" dirty="0"/>
                        <a:t>joint pain</a:t>
                      </a:r>
                      <a:endParaRPr lang="en-AU" sz="1200" dirty="0"/>
                    </a:p>
                  </a:txBody>
                  <a:tcPr/>
                </a:tc>
                <a:tc>
                  <a:txBody>
                    <a:bodyPr/>
                    <a:lstStyle/>
                    <a:p>
                      <a:r>
                        <a:rPr lang="en-US" sz="1200" dirty="0"/>
                        <a:t>abnormal sleep</a:t>
                      </a:r>
                      <a:endParaRPr lang="en-AU" sz="1200" dirty="0"/>
                    </a:p>
                  </a:txBody>
                  <a:tcPr/>
                </a:tc>
                <a:tc>
                  <a:txBody>
                    <a:bodyPr/>
                    <a:lstStyle/>
                    <a:p>
                      <a:r>
                        <a:rPr lang="en-US" sz="1200" dirty="0"/>
                        <a:t>hives</a:t>
                      </a:r>
                      <a:endParaRPr lang="en-AU" sz="1200" dirty="0"/>
                    </a:p>
                  </a:txBody>
                  <a:tcPr/>
                </a:tc>
                <a:extLst>
                  <a:ext uri="{0D108BD9-81ED-4DB2-BD59-A6C34878D82A}">
                    <a16:rowId xmlns:a16="http://schemas.microsoft.com/office/drawing/2014/main" val="3848561268"/>
                  </a:ext>
                </a:extLst>
              </a:tr>
              <a:tr h="385448">
                <a:tc>
                  <a:txBody>
                    <a:bodyPr/>
                    <a:lstStyle/>
                    <a:p>
                      <a:r>
                        <a:rPr lang="en-US" sz="1200" dirty="0"/>
                        <a:t>tiredness</a:t>
                      </a:r>
                      <a:endParaRPr lang="en-AU" sz="1200" dirty="0"/>
                    </a:p>
                  </a:txBody>
                  <a:tcPr/>
                </a:tc>
                <a:tc>
                  <a:txBody>
                    <a:bodyPr/>
                    <a:lstStyle/>
                    <a:p>
                      <a:r>
                        <a:rPr lang="en-US" sz="1200" dirty="0"/>
                        <a:t>pain in extremities</a:t>
                      </a:r>
                      <a:endParaRPr lang="en-AU"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dizziness, abnormal skin sensations</a:t>
                      </a:r>
                    </a:p>
                    <a:p>
                      <a:endParaRPr lang="en-AU" sz="1200" dirty="0"/>
                    </a:p>
                  </a:txBody>
                  <a:tcPr/>
                </a:tc>
                <a:tc>
                  <a:txBody>
                    <a:bodyPr/>
                    <a:lstStyle/>
                    <a:p>
                      <a:r>
                        <a:rPr lang="en-US" sz="1200" dirty="0"/>
                        <a:t>skin discolouration, bruising, lump</a:t>
                      </a:r>
                      <a:endParaRPr lang="en-AU" sz="1200" dirty="0"/>
                    </a:p>
                  </a:txBody>
                  <a:tcPr/>
                </a:tc>
                <a:extLst>
                  <a:ext uri="{0D108BD9-81ED-4DB2-BD59-A6C34878D82A}">
                    <a16:rowId xmlns:a16="http://schemas.microsoft.com/office/drawing/2014/main" val="1003028139"/>
                  </a:ext>
                </a:extLst>
              </a:tr>
              <a:tr h="5336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pain, redness, swelling, hardness or itching at the injection site</a:t>
                      </a:r>
                    </a:p>
                    <a:p>
                      <a:endParaRPr lang="en-AU" sz="1200" dirty="0"/>
                    </a:p>
                  </a:txBody>
                  <a:tcPr/>
                </a:tc>
                <a:tc>
                  <a:txBody>
                    <a:bodyPr/>
                    <a:lstStyle/>
                    <a:p>
                      <a:r>
                        <a:rPr lang="en-US" sz="1200" dirty="0"/>
                        <a:t>loss of appetite</a:t>
                      </a:r>
                      <a:endParaRPr lang="en-AU" sz="1200" dirty="0"/>
                    </a:p>
                  </a:txBody>
                  <a:tcPr/>
                </a:tc>
                <a:tc>
                  <a:txBody>
                    <a:bodyPr/>
                    <a:lstStyle/>
                    <a:p>
                      <a:r>
                        <a:rPr lang="en-US" sz="1200" dirty="0"/>
                        <a:t>muscle stiffness</a:t>
                      </a:r>
                      <a:endParaRPr lang="en-AU" sz="1200" dirty="0"/>
                    </a:p>
                  </a:txBody>
                  <a:tcPr/>
                </a:tc>
                <a:tc>
                  <a:txBody>
                    <a:bodyPr/>
                    <a:lstStyle/>
                    <a:p>
                      <a:r>
                        <a:rPr lang="en-US" sz="1200" dirty="0"/>
                        <a:t>sweating/night sweats</a:t>
                      </a:r>
                      <a:endParaRPr lang="en-AU" sz="1200" dirty="0"/>
                    </a:p>
                  </a:txBody>
                  <a:tcPr/>
                </a:tc>
                <a:extLst>
                  <a:ext uri="{0D108BD9-81ED-4DB2-BD59-A6C34878D82A}">
                    <a16:rowId xmlns:a16="http://schemas.microsoft.com/office/drawing/2014/main" val="3494405749"/>
                  </a:ext>
                </a:extLst>
              </a:tr>
              <a:tr h="533698">
                <a:tc>
                  <a:txBody>
                    <a:bodyPr/>
                    <a:lstStyle/>
                    <a:p>
                      <a:endParaRPr lang="en-AU"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discolouration, bruising or warmth at the injection site</a:t>
                      </a:r>
                    </a:p>
                    <a:p>
                      <a:endParaRPr lang="en-AU" sz="1200" dirty="0"/>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GB" sz="1200" dirty="0"/>
                        <a:t>sore throat, runny nose, cough </a:t>
                      </a:r>
                    </a:p>
                    <a:p>
                      <a:endParaRPr lang="en-AU" sz="1200" dirty="0"/>
                    </a:p>
                  </a:txBody>
                  <a:tcPr/>
                </a:tc>
                <a:tc>
                  <a:txBody>
                    <a:bodyPr/>
                    <a:lstStyle/>
                    <a:p>
                      <a:r>
                        <a:rPr lang="en-US" sz="1200" dirty="0"/>
                        <a:t>muscle cramps, pain, weakness</a:t>
                      </a:r>
                      <a:endParaRPr lang="en-AU" sz="1200" dirty="0"/>
                    </a:p>
                  </a:txBody>
                  <a:tcPr/>
                </a:tc>
                <a:extLst>
                  <a:ext uri="{0D108BD9-81ED-4DB2-BD59-A6C34878D82A}">
                    <a16:rowId xmlns:a16="http://schemas.microsoft.com/office/drawing/2014/main" val="3951193509"/>
                  </a:ext>
                </a:extLst>
              </a:tr>
              <a:tr h="533698">
                <a:tc>
                  <a:txBody>
                    <a:bodyPr/>
                    <a:lstStyle/>
                    <a:p>
                      <a:endParaRPr lang="en-AU" sz="1200" dirty="0"/>
                    </a:p>
                  </a:txBody>
                  <a:tcPr/>
                </a:tc>
                <a:tc>
                  <a:txBody>
                    <a:bodyPr/>
                    <a:lstStyle/>
                    <a:p>
                      <a:endParaRPr lang="en-AU" sz="1200" dirty="0"/>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GB" sz="1200" dirty="0"/>
                        <a:t>diarrhoea, vomiting, abdominal pain, dry mouth </a:t>
                      </a:r>
                    </a:p>
                    <a:p>
                      <a:endParaRPr lang="en-AU" sz="1200" dirty="0"/>
                    </a:p>
                  </a:txBody>
                  <a:tcPr/>
                </a:tc>
                <a:tc>
                  <a:txBody>
                    <a:bodyPr/>
                    <a:lstStyle/>
                    <a:p>
                      <a:r>
                        <a:rPr lang="en-US" sz="1200" dirty="0"/>
                        <a:t>swelling of ankles, feet, fingers, face, mouth, throat</a:t>
                      </a:r>
                      <a:endParaRPr lang="en-AU" sz="1200" dirty="0"/>
                    </a:p>
                  </a:txBody>
                  <a:tcPr/>
                </a:tc>
                <a:extLst>
                  <a:ext uri="{0D108BD9-81ED-4DB2-BD59-A6C34878D82A}">
                    <a16:rowId xmlns:a16="http://schemas.microsoft.com/office/drawing/2014/main" val="3081137007"/>
                  </a:ext>
                </a:extLst>
              </a:tr>
              <a:tr h="1211238">
                <a:tc>
                  <a:txBody>
                    <a:bodyPr/>
                    <a:lstStyle/>
                    <a:p>
                      <a:endParaRPr lang="en-AU" sz="1200" dirty="0"/>
                    </a:p>
                  </a:txBody>
                  <a:tcPr/>
                </a:tc>
                <a:tc>
                  <a:txBody>
                    <a:bodyPr/>
                    <a:lstStyle/>
                    <a:p>
                      <a:endParaRPr lang="en-AU" sz="1200" dirty="0"/>
                    </a:p>
                  </a:txBody>
                  <a:tcPr/>
                </a:tc>
                <a:tc>
                  <a:txBody>
                    <a:bodyPr/>
                    <a:lstStyle/>
                    <a:p>
                      <a:r>
                        <a:rPr lang="en-GB" sz="1200" dirty="0"/>
                        <a:t>rash, itch, skin inflammation, skin discolouration, bruising</a:t>
                      </a:r>
                    </a:p>
                    <a:p>
                      <a:pPr marL="0" marR="0" lvl="0" indent="0" algn="l" rtl="0" eaLnBrk="1" fontAlgn="auto" latinLnBrk="0" hangingPunct="1">
                        <a:lnSpc>
                          <a:spcPct val="100000"/>
                        </a:lnSpc>
                        <a:spcBef>
                          <a:spcPts val="0"/>
                        </a:spcBef>
                        <a:spcAft>
                          <a:spcPts val="0"/>
                        </a:spcAft>
                        <a:buClrTx/>
                        <a:buSzTx/>
                        <a:buFontTx/>
                        <a:buNone/>
                      </a:pPr>
                      <a:r>
                        <a:rPr lang="en-GB" sz="1200" dirty="0"/>
                        <a:t>flushing, feeling unwell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chest pain</a:t>
                      </a:r>
                    </a:p>
                    <a:p>
                      <a:endParaRPr lang="en-AU" sz="1200" dirty="0"/>
                    </a:p>
                  </a:txBody>
                  <a:tcPr/>
                </a:tc>
                <a:tc>
                  <a:txBody>
                    <a:bodyPr/>
                    <a:lstStyle/>
                    <a:p>
                      <a:r>
                        <a:rPr lang="en-GB" sz="1200" dirty="0"/>
                        <a:t>faster heart beat; back, neck, abdominal pain</a:t>
                      </a:r>
                    </a:p>
                    <a:p>
                      <a:r>
                        <a:rPr lang="en-GB" sz="1200" dirty="0"/>
                        <a:t>ear and throat ache; dry mouth; spinning sensation (vertigo); migraine; nerve disorder causing weakness, tingling or numbness, drowsiness blisters at injection site; </a:t>
                      </a:r>
                    </a:p>
                    <a:p>
                      <a:r>
                        <a:rPr lang="en-GB" sz="1200" dirty="0"/>
                        <a:t>weakness, feeling unwell; pink eye</a:t>
                      </a:r>
                      <a:endParaRPr lang="en-AU" sz="1200" dirty="0"/>
                    </a:p>
                  </a:txBody>
                  <a:tcPr/>
                </a:tc>
                <a:extLst>
                  <a:ext uri="{0D108BD9-81ED-4DB2-BD59-A6C34878D82A}">
                    <a16:rowId xmlns:a16="http://schemas.microsoft.com/office/drawing/2014/main" val="3702960420"/>
                  </a:ext>
                </a:extLst>
              </a:tr>
            </a:tbl>
          </a:graphicData>
        </a:graphic>
      </p:graphicFrame>
    </p:spTree>
    <p:extLst>
      <p:ext uri="{BB962C8B-B14F-4D97-AF65-F5344CB8AC3E}">
        <p14:creationId xmlns:p14="http://schemas.microsoft.com/office/powerpoint/2010/main" val="2684081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SHAPE_LOCKS"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2CCFB09D45FCC48B0C2BC678EC3E167" ma:contentTypeVersion="2" ma:contentTypeDescription="Create a new document." ma:contentTypeScope="" ma:versionID="b95a03cc1ea26701838541b2c179d635">
  <xsd:schema xmlns:xsd="http://www.w3.org/2001/XMLSchema" xmlns:xs="http://www.w3.org/2001/XMLSchema" xmlns:p="http://schemas.microsoft.com/office/2006/metadata/properties" xmlns:ns1="http://schemas.microsoft.com/sharepoint/v3" targetNamespace="http://schemas.microsoft.com/office/2006/metadata/properties" ma:root="true" ma:fieldsID="74bb417985a96e4109646fb16e727cc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480A7A9-77C4-4EEF-9EE8-CD78A88D6772}">
  <ds:schemaRefs>
    <ds:schemaRef ds:uri="http://schemas.microsoft.com/office/2006/metadata/propertie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CDE92914-098D-418C-8D64-7CDE1FF0EC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E8B9917-CABE-4107-976E-AF71264C44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5348</TotalTime>
  <Words>3717</Words>
  <Application>Microsoft Office PowerPoint</Application>
  <PresentationFormat>Widescreen</PresentationFormat>
  <Paragraphs>256</Paragraphs>
  <Slides>24</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Symbol</vt:lpstr>
      <vt:lpstr>Office Theme</vt:lpstr>
      <vt:lpstr>Vaccination against mpox using the JYNNEOS vaccine</vt:lpstr>
      <vt:lpstr>Aim and Learning Outcomes for this Session</vt:lpstr>
      <vt:lpstr>Monkeypox virus</vt:lpstr>
      <vt:lpstr>Mpox: symptoms and transmission</vt:lpstr>
      <vt:lpstr>Vaccination to prevent mpox </vt:lpstr>
      <vt:lpstr>Vaccine recommendations for JYNNEOS vaccine</vt:lpstr>
      <vt:lpstr>Efficacy of the JYNNEOS vaccine</vt:lpstr>
      <vt:lpstr>Safety of the JYNNEOS vaccine</vt:lpstr>
      <vt:lpstr>Reported reactions to JYNNEOS</vt:lpstr>
      <vt:lpstr>Contraindications and precautions </vt:lpstr>
      <vt:lpstr>Precautions </vt:lpstr>
      <vt:lpstr>JYNNEOS: delayed vaccination and administration with, before or after other vaccines</vt:lpstr>
      <vt:lpstr>Training requirements for vaccinators</vt:lpstr>
      <vt:lpstr>Section 18A exemption</vt:lpstr>
      <vt:lpstr>Vaccine recommendations: Pre-exposure prophylaxis </vt:lpstr>
      <vt:lpstr>Vaccine recommendations: Post-exposure prophylaxis </vt:lpstr>
      <vt:lpstr>Consent</vt:lpstr>
      <vt:lpstr>Storage and handling of JYNNEOS vaccine</vt:lpstr>
      <vt:lpstr>Administration of JYNNEOS</vt:lpstr>
      <vt:lpstr>Disposal</vt:lpstr>
      <vt:lpstr>Recording</vt:lpstr>
      <vt:lpstr>Post vaccination information</vt:lpstr>
      <vt:lpstr>Reporting adverse events after immunisation (AEFIs) in NSW</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Joanna Sutherland</dc:creator>
  <cp:lastModifiedBy>Rachael CLARKE (Ministry of Health)</cp:lastModifiedBy>
  <cp:revision>120</cp:revision>
  <dcterms:created xsi:type="dcterms:W3CDTF">2022-08-01T04:02:21Z</dcterms:created>
  <dcterms:modified xsi:type="dcterms:W3CDTF">2023-11-22T23:31:08Z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0x01010042CCFB09D45FCC48B0C2BC678EC3E167</vt:lpwstr>
  </property>
  <property fmtid="{D5CDD505-2E9C-101B-9397-08002B2CF9AE}" pid="3" name="MediaServiceImageTags">
    <vt:lpwstr/>
  </property>
</Properties>
</file>